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media/media1.mov" ContentType="video/unknown"/>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1pPr>
    <a:lvl2pPr marL="0" marR="0" indent="228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2pPr>
    <a:lvl3pPr marL="0" marR="0" indent="457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3pPr>
    <a:lvl4pPr marL="0" marR="0" indent="685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4pPr>
    <a:lvl5pPr marL="0" marR="0" indent="9144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5pPr>
    <a:lvl6pPr marL="0" marR="0" indent="11430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6pPr>
    <a:lvl7pPr marL="0" marR="0" indent="13716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7pPr>
    <a:lvl8pPr marL="0" marR="0" indent="16002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8pPr>
    <a:lvl9pPr marL="0" marR="0" indent="182880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lumOff val="-13575"/>
            </a:schemeClr>
          </a:solidFill>
        </a:fill>
      </a:tcStyle>
    </a:firstCol>
    <a:lastRow>
      <a:tcTxStyle b="off" i="off">
        <a:font>
          <a:latin typeface="Helvetica Neue"/>
          <a:ea typeface="Helvetica Neue"/>
          <a:cs typeface="Helvetica Neue"/>
        </a:font>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hueOff val="114395"/>
              <a:lumOff val="-24975"/>
            </a:schemeClr>
          </a:solidFill>
        </a:fill>
      </a:tcStyle>
    </a:firstRow>
  </a:tblStyle>
  <a:tblStyle styleId="{C7B018BB-80A7-4F77-B60F-C8B233D01FF8}" styleName="">
    <a:tblBg/>
    <a:wholeTbl>
      <a:tcTxStyle b="off" i="off">
        <a:font>
          <a:latin typeface="Helvetica Neue"/>
          <a:ea typeface="Helvetica Neue"/>
          <a:cs typeface="Helvetica Neue"/>
        </a:font>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ff" i="off">
        <a:fontRef idx="minor">
          <a:srgbClr val="FFFFFF"/>
        </a:fontRef>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3">
              <a:hueOff val="362282"/>
              <a:satOff val="31803"/>
              <a:lumOff val="-18242"/>
            </a:schemeClr>
          </a:solidFill>
        </a:fill>
      </a:tcStyle>
    </a:firstCol>
    <a:lastRow>
      <a:tcTxStyle b="off" i="off">
        <a:font>
          <a:latin typeface="Helvetica Neue"/>
          <a:ea typeface="Helvetica Neue"/>
          <a:cs typeface="Helvetica Neue"/>
        </a:font>
        <a:srgbClr val="000000"/>
      </a:tcTxStyle>
      <a:tcStyle>
        <a:tcBdr>
          <a:left>
            <a:ln w="12700" cap="flat">
              <a:solidFill>
                <a:srgbClr val="606060"/>
              </a:solidFill>
              <a:prstDash val="solid"/>
              <a:miter lim="400000"/>
            </a:ln>
          </a:left>
          <a:right>
            <a:ln w="12700" cap="flat">
              <a:solidFill>
                <a:srgbClr val="606060"/>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EBEBEB"/>
          </a:solidFill>
        </a:fill>
      </a:tcStyle>
    </a:lastRow>
    <a:firstRow>
      <a:tcTxStyle b="off" i="off">
        <a:fontRef idx="minor">
          <a:srgbClr val="FFFFFF"/>
        </a:fontRef>
        <a:srgbClr val="FFFFFF"/>
      </a:tcTxStyle>
      <a:tcStyle>
        <a:tcBdr>
          <a:left>
            <a:ln w="12700" cap="flat">
              <a:solidFill>
                <a:srgbClr val="929292"/>
              </a:solidFill>
              <a:prstDash val="solid"/>
              <a:miter lim="400000"/>
            </a:ln>
          </a:left>
          <a:right>
            <a:ln w="12700" cap="flat">
              <a:solidFill>
                <a:srgbClr val="929292"/>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929292"/>
              </a:solidFill>
              <a:prstDash val="solid"/>
              <a:miter lim="400000"/>
            </a:ln>
          </a:insideH>
          <a:insideV>
            <a:ln w="12700" cap="flat">
              <a:solidFill>
                <a:srgbClr val="929292"/>
              </a:solidFill>
              <a:prstDash val="solid"/>
              <a:miter lim="400000"/>
            </a:ln>
          </a:insideV>
        </a:tcBdr>
        <a:fill>
          <a:solidFill>
            <a:srgbClr val="017101"/>
          </a:solidFill>
        </a:fill>
      </a:tcStyle>
    </a:firstRow>
  </a:tblStyle>
  <a:tblStyle styleId="{EEE7283C-3CF3-47DC-8721-378D4A62B228}" styleName="">
    <a:tblBg/>
    <a:wholeTbl>
      <a:tcTxStyle b="off" i="off">
        <a:font>
          <a:latin typeface="Helvetica Neue Light"/>
          <a:ea typeface="Helvetica Neue Light"/>
          <a:cs typeface="Helvetica Neue Light"/>
        </a:font>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FAF7E9"/>
          </a:solidFill>
        </a:fill>
      </a:tcStyle>
    </a:wholeTbl>
    <a:band2H>
      <a:tcTxStyle b="def" i="def"/>
      <a:tcStyle>
        <a:tcBdr/>
        <a:fill>
          <a:solidFill>
            <a:srgbClr val="EDEADD"/>
          </a:solidFill>
        </a:fill>
      </a:tcStyle>
    </a:band2H>
    <a:firstCol>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9BA00"/>
          </a:solidFill>
        </a:fill>
      </a:tcStyle>
    </a:firstCol>
    <a:la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lastRow>
    <a:firstRow>
      <a:tcTxStyle b="off" i="off">
        <a:fontRef idx="minor">
          <a:srgbClr val="FFFFFF"/>
        </a:fontRef>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FF9400"/>
          </a:solidFill>
        </a:fill>
      </a:tcStyle>
    </a:firstRow>
  </a:tblStyle>
  <a:tblStyle styleId="{CF821DB8-F4EB-4A41-A1BA-3FCAFE7338EE}" styleName="">
    <a:tblBg/>
    <a:wholeTbl>
      <a:tcTxStyle b="off" i="off">
        <a:font>
          <a:latin typeface="Helvetica Neue"/>
          <a:ea typeface="Helvetica Neue"/>
          <a:cs typeface="Helvetica Neue"/>
        </a:font>
        <a:srgbClr val="000000"/>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EBEBEB"/>
          </a:solidFill>
        </a:fill>
      </a:tcStyle>
    </a:wholeTbl>
    <a:band2H>
      <a:tcTxStyle b="def" i="def"/>
      <a:tcStyle>
        <a:tcBdr/>
        <a:fill>
          <a:solidFill>
            <a:srgbClr val="DADBDA"/>
          </a:solidFill>
        </a:fill>
      </a:tcStyle>
    </a:band2H>
    <a:firstCol>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chemeClr val="accent6">
              <a:hueOff val="-146070"/>
              <a:satOff val="-10048"/>
              <a:lumOff val="-30626"/>
            </a:schemeClr>
          </a:solidFill>
        </a:fill>
      </a:tcStyle>
    </a:firstCol>
    <a:la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lastRow>
    <a:firstRow>
      <a:tcTxStyle b="on" i="off">
        <a:font>
          <a:latin typeface="Helvetica Neue"/>
          <a:ea typeface="Helvetica Neue"/>
          <a:cs typeface="Helvetica Neue"/>
        </a:font>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A6AAA9"/>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C24785"/>
          </a:solidFill>
        </a:fill>
      </a:tcStyle>
    </a:firstRow>
  </a:tblStyle>
  <a:tblStyle styleId="{33BA23B1-9221-436E-865A-0063620EA4FD}" styleName="">
    <a:tblBg/>
    <a:wholeTbl>
      <a:tcTxStyle b="off" i="off">
        <a:font>
          <a:latin typeface="Helvetica Neue"/>
          <a:ea typeface="Helvetica Neue"/>
          <a:cs typeface="Helvetica Neue"/>
        </a:font>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B5B5C1"/>
          </a:solidFill>
        </a:fill>
      </a:tcStyle>
    </a:wholeTbl>
    <a:band2H>
      <a:tcTxStyle b="def" i="def"/>
      <a:tcStyle>
        <a:tcBdr/>
        <a:fill>
          <a:solidFill>
            <a:srgbClr val="9A9AA5"/>
          </a:solidFill>
        </a:fill>
      </a:tcStyle>
    </a:band2H>
    <a:firstCol>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85F"/>
          </a:solidFill>
        </a:fill>
      </a:tcStyle>
    </a:firstCol>
    <a:la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lastRow>
    <a:firstRow>
      <a:tcTxStyle b="on" i="off">
        <a:font>
          <a:latin typeface="Helvetica Neue"/>
          <a:ea typeface="Helvetica Neue"/>
          <a:cs typeface="Helvetica Neue"/>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98089"/>
          </a:solidFill>
        </a:fill>
      </a:tcStyle>
    </a:firstRow>
  </a:tblStyle>
  <a:tblStyle styleId="{2708684C-4D16-4618-839F-0558EEFCDFE6}" styleName="">
    <a:tblBg/>
    <a:wholeTbl>
      <a:tcTxStyle b="off"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Neue"/>
          <a:ea typeface="Helvetica Neue"/>
          <a:cs typeface="Helvetica Neue"/>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Neue"/>
          <a:ea typeface="Helvetica Neue"/>
          <a:cs typeface="Helvetica Neue"/>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2" name="Shape 122"/>
          <p:cNvSpPr/>
          <p:nvPr>
            <p:ph type="sldImg"/>
          </p:nvPr>
        </p:nvSpPr>
        <p:spPr>
          <a:prstGeom prst="rect">
            <a:avLst/>
          </a:prstGeom>
        </p:spPr>
        <p:txBody>
          <a:bodyPr/>
          <a:lstStyle/>
          <a:p>
            <a:pPr/>
          </a:p>
        </p:txBody>
      </p:sp>
      <p:sp>
        <p:nvSpPr>
          <p:cNvPr id="123" name="Shape 123"/>
          <p:cNvSpPr/>
          <p:nvPr>
            <p:ph type="body" sz="quarter" idx="1"/>
          </p:nvPr>
        </p:nvSpPr>
        <p:spPr>
          <a:prstGeom prst="rect">
            <a:avLst/>
          </a:prstGeom>
        </p:spPr>
        <p:txBody>
          <a:bodyPr/>
          <a:lstStyle/>
          <a:p>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5" name="Shape 215"/>
          <p:cNvSpPr/>
          <p:nvPr>
            <p:ph type="sldImg"/>
          </p:nvPr>
        </p:nvSpPr>
        <p:spPr>
          <a:prstGeom prst="rect">
            <a:avLst/>
          </a:prstGeom>
        </p:spPr>
        <p:txBody>
          <a:bodyPr/>
          <a:lstStyle/>
          <a:p>
            <a:pPr/>
          </a:p>
        </p:txBody>
      </p:sp>
      <p:sp>
        <p:nvSpPr>
          <p:cNvPr id="216" name="Shape 216"/>
          <p:cNvSpPr/>
          <p:nvPr>
            <p:ph type="body" sz="quarter" idx="1"/>
          </p:nvPr>
        </p:nvSpPr>
        <p:spPr>
          <a:prstGeom prst="rect">
            <a:avLst/>
          </a:prstGeom>
        </p:spPr>
        <p:txBody>
          <a:bodyPr/>
          <a:lstStyle/>
          <a:p>
            <a:pPr/>
            <a:r>
              <a:t>Now I will highlight the features of the DataPlay System that addresses these challenge and discuss them in more detail. Here is a video that show cases some of the features in Dataplay. In this video, they have a student dataset and the user is trying to find students who did well in philosophy classes.</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0" name="Shape 220"/>
          <p:cNvSpPr/>
          <p:nvPr>
            <p:ph type="sldImg"/>
          </p:nvPr>
        </p:nvSpPr>
        <p:spPr>
          <a:prstGeom prst="rect">
            <a:avLst/>
          </a:prstGeom>
        </p:spPr>
        <p:txBody>
          <a:bodyPr/>
          <a:lstStyle/>
          <a:p>
            <a:pPr/>
          </a:p>
        </p:txBody>
      </p:sp>
      <p:sp>
        <p:nvSpPr>
          <p:cNvPr id="221" name="Shape 221"/>
          <p:cNvSpPr/>
          <p:nvPr>
            <p:ph type="body" sz="quarter" idx="1"/>
          </p:nvPr>
        </p:nvSpPr>
        <p:spPr>
          <a:prstGeom prst="rect">
            <a:avLst/>
          </a:prstGeom>
        </p:spPr>
        <p:txBody>
          <a:bodyPr/>
          <a:lstStyle/>
          <a:p>
            <a:pPr/>
            <a:r>
              <a:t>They evaluated DataPlay in a user study with 13 participants who were taking an undergrad database course. They adopted a between-group experimental design, which means that they assigned multiple groups of participants using either DataPlay or their direct manipulation baseline. They gave users specific tasks to accomplish given a query tree or query to begin with, they needed to use the interface to correct their query to do the desired actions. The level of difficulty of a task is quantified by how many tweaks away does the given query take to get to the desired query.</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1" name="Shape 231"/>
          <p:cNvSpPr/>
          <p:nvPr>
            <p:ph type="sldImg"/>
          </p:nvPr>
        </p:nvSpPr>
        <p:spPr>
          <a:prstGeom prst="rect">
            <a:avLst/>
          </a:prstGeom>
        </p:spPr>
        <p:txBody>
          <a:bodyPr/>
          <a:lstStyle/>
          <a:p>
            <a:pPr/>
          </a:p>
        </p:txBody>
      </p:sp>
      <p:sp>
        <p:nvSpPr>
          <p:cNvPr id="232" name="Shape 232"/>
          <p:cNvSpPr/>
          <p:nvPr>
            <p:ph type="body" sz="quarter" idx="1"/>
          </p:nvPr>
        </p:nvSpPr>
        <p:spPr>
          <a:prstGeom prst="rect">
            <a:avLst/>
          </a:prstGeom>
        </p:spPr>
        <p:txBody>
          <a:bodyPr/>
          <a:lstStyle/>
          <a:p>
            <a:pPr/>
            <a:r>
              <a:t>How can the study/analysis be improved? In other words, What was missing in the evaluation to say that DataPlay is a tool that can help people query databases better than SQL? </a:t>
            </a:r>
          </a:p>
          <a:p>
            <a:pPr/>
          </a:p>
          <a:p>
            <a:pPr/>
            <a:r>
              <a:t>What was not tested in the user study? </a:t>
            </a:r>
          </a:p>
          <a:p>
            <a:pPr/>
            <a:r>
              <a:t> </a:t>
            </a:r>
          </a:p>
          <a:p>
            <a:pPr/>
            <a:r>
              <a:t>Tasks were designed for query debugging perspective, but DataPlay is trying to solve a bigger problem of query specification. Can users really use this to come up with free formed queries?</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48" name="Shape 248"/>
          <p:cNvSpPr/>
          <p:nvPr>
            <p:ph type="sldImg"/>
          </p:nvPr>
        </p:nvSpPr>
        <p:spPr>
          <a:prstGeom prst="rect">
            <a:avLst/>
          </a:prstGeom>
        </p:spPr>
        <p:txBody>
          <a:bodyPr/>
          <a:lstStyle/>
          <a:p>
            <a:pPr/>
          </a:p>
        </p:txBody>
      </p:sp>
      <p:sp>
        <p:nvSpPr>
          <p:cNvPr id="249" name="Shape 249"/>
          <p:cNvSpPr/>
          <p:nvPr>
            <p:ph type="body" sz="quarter" idx="1"/>
          </p:nvPr>
        </p:nvSpPr>
        <p:spPr>
          <a:prstGeom prst="rect">
            <a:avLst/>
          </a:prstGeom>
        </p:spPr>
        <p:txBody>
          <a:bodyPr/>
          <a:lstStyle/>
          <a:p>
            <a:pPr/>
            <a:r>
              <a:t>Now to summarize in the beginning of the lecture, we talked about the various issues related to database usability. Now let’s look at how the DataPlay design addresses these. </a:t>
            </a:r>
          </a:p>
          <a:p>
            <a:pPr/>
          </a:p>
          <a:p>
            <a:pPr/>
            <a:r>
              <a:t>The language barrier is addressed because the users in DataPlay don’t need to write SQL directly. DataPlay make it easier for people to perform query manipulation by modifying the tree and having toggle-able quantifiers. The conceptual barrier problem is somewhat avoided by the paper because they focussed on quantified queries, so it only involved adding and removing constraints, so users would not be boggled with as much operational options as in a full fledged query language.</a:t>
            </a:r>
          </a:p>
          <a:p>
            <a:pPr/>
            <a:r>
              <a:t>Schema and data barrier is addressed by the visualization of the relational data model and nested model that display what the data and records look like. They didn’t focus it on the paper too much, but that is important.</a:t>
            </a:r>
          </a:p>
          <a:p>
            <a:pPr/>
            <a:r>
              <a:t>For the interpretation barrier, while their system didn’t exactly explain why or why not, they gave the users a mechanism to chose what result should or should not be in the resultset to improve their query, and aligning the user’s mental model with the system/database’s model.</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3" name="Shape 253"/>
          <p:cNvSpPr/>
          <p:nvPr>
            <p:ph type="sldImg"/>
          </p:nvPr>
        </p:nvSpPr>
        <p:spPr>
          <a:prstGeom prst="rect">
            <a:avLst/>
          </a:prstGeom>
        </p:spPr>
        <p:txBody>
          <a:bodyPr/>
          <a:lstStyle/>
          <a:p>
            <a:pPr/>
          </a:p>
        </p:txBody>
      </p:sp>
      <p:sp>
        <p:nvSpPr>
          <p:cNvPr id="254" name="Shape 254"/>
          <p:cNvSpPr/>
          <p:nvPr>
            <p:ph type="body" sz="quarter" idx="1"/>
          </p:nvPr>
        </p:nvSpPr>
        <p:spPr>
          <a:prstGeom prst="rect">
            <a:avLst/>
          </a:prstGeom>
        </p:spPr>
        <p:txBody>
          <a:bodyPr/>
          <a:lstStyle/>
          <a:p>
            <a:pPr/>
            <a:r>
              <a:t>DataPlay is a tool that makes it easier for users to specify quantified queries. Their choice of a nested universal table enabled these to be done more easily than in general SQL queries.</a:t>
            </a:r>
          </a:p>
          <a:p>
            <a:pPr/>
            <a:r>
              <a:t>The tool addresses two main challenges in trial-and-error query specification:</a:t>
            </a:r>
          </a:p>
          <a:p>
            <a:pPr/>
            <a:r>
              <a:t>Syntax locality: Toggling of existential and universal quantifiers. “Tweaks” to queries could be done through graphical manipulation of query tree.</a:t>
            </a:r>
          </a:p>
          <a:p>
            <a:pPr/>
            <a:r>
              <a:t>Lack of non-answers: Correction of the query is done by having the users examine answers and nonanswers, and having them select tuple membership of answer (i.e. want in keep out examples), then DataPlay suggests possible query manipulations that can accommodate these changes.</a:t>
            </a:r>
          </a:p>
          <a:p>
            <a:pPr/>
          </a:p>
          <a:p>
            <a:pPr/>
            <a:r>
              <a:t>The idea of Syntactic locality is a valuable takeaway in this paper. In this work they focussed on changing between existential and universal quantifier. This is a useful function, potentially future work can generalize this notion to see how we can find functionally similar queries.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3" name="Shape 133"/>
          <p:cNvSpPr/>
          <p:nvPr>
            <p:ph type="sldImg"/>
          </p:nvPr>
        </p:nvSpPr>
        <p:spPr>
          <a:prstGeom prst="rect">
            <a:avLst/>
          </a:prstGeom>
        </p:spPr>
        <p:txBody>
          <a:bodyPr/>
          <a:lstStyle/>
          <a:p>
            <a:pPr/>
          </a:p>
        </p:txBody>
      </p:sp>
      <p:sp>
        <p:nvSpPr>
          <p:cNvPr id="134" name="Shape 134"/>
          <p:cNvSpPr/>
          <p:nvPr>
            <p:ph type="body" sz="quarter" idx="1"/>
          </p:nvPr>
        </p:nvSpPr>
        <p:spPr>
          <a:prstGeom prst="rect">
            <a:avLst/>
          </a:prstGeom>
        </p:spPr>
        <p:txBody>
          <a:bodyPr/>
          <a:lstStyle/>
          <a:p>
            <a:pPr/>
            <a:r>
              <a:t>Database usability is a important problem that has been tackled by database and HCI researchers. The paper looks at a specific instance of the database usability, specifically how to make it easier for people to query a database. First, the defect way of querying a database through SQL queries is hard, often because of the language barrier: novices don’t know how to write SQL queries. But the problem is more than that. There’s also the conceptual barrier or operational barrier, for example, its is notorious that while selection, projections are easy to understand joins, especially across multiple tables and relations, are hard for people to understand. We have seen in the previous 2 papers that the gesture based approach is one attempt at addressing this problem, as well as other visual query interfaces that we’ve read about. Then there’s the schema and data barrier. Writing complex SQL queries is often hard because it requires that the users have a clear mental model of the database schema (which columns depend on what ,etc). Finally related to the schema, is across multiple tables, where does the data of interest lie in, should I perform a join with what table on what relations? (what foreign key relations do I have to watch out for?) Finally, even if we were successfully able to query the database, why is this result the way it is? How do we interpret the result that is returned from the database?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r>
              <a:t>The paper address the important problem of how to make it easier to query a database in the perspective of how to make it easier for users to submit queries to a database. They cited two lines of work in visual interfaces and faceted search for query specification that tried to address this. Visual queries are when you do some GUI operation (e.g. drag and drop, mouse clicks) on visualizations to perform a database query (such as join and reordering in this paper). Faceted search are some entity/filter concept that could be used for pivoting query specification and search. But all of these approaches doesn’t allow you to specify complex quantified queries.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2" name="Shape 162"/>
          <p:cNvSpPr/>
          <p:nvPr>
            <p:ph type="sldImg"/>
          </p:nvPr>
        </p:nvSpPr>
        <p:spPr>
          <a:prstGeom prst="rect">
            <a:avLst/>
          </a:prstGeom>
        </p:spPr>
        <p:txBody>
          <a:bodyPr/>
          <a:lstStyle/>
          <a:p>
            <a:pPr/>
          </a:p>
        </p:txBody>
      </p:sp>
      <p:sp>
        <p:nvSpPr>
          <p:cNvPr id="163" name="Shape 163"/>
          <p:cNvSpPr/>
          <p:nvPr>
            <p:ph type="body" sz="quarter" idx="1"/>
          </p:nvPr>
        </p:nvSpPr>
        <p:spPr>
          <a:prstGeom prst="rect">
            <a:avLst/>
          </a:prstGeom>
        </p:spPr>
        <p:txBody>
          <a:bodyPr/>
          <a:lstStyle/>
          <a:p>
            <a:pPr/>
            <a:r>
              <a:t>The paper focus on a particular class of queries called quantified queries.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8" name="Shape 178"/>
          <p:cNvSpPr/>
          <p:nvPr>
            <p:ph type="sldImg"/>
          </p:nvPr>
        </p:nvSpPr>
        <p:spPr>
          <a:prstGeom prst="rect">
            <a:avLst/>
          </a:prstGeom>
        </p:spPr>
        <p:txBody>
          <a:bodyPr/>
          <a:lstStyle/>
          <a:p>
            <a:pPr/>
          </a:p>
        </p:txBody>
      </p:sp>
      <p:sp>
        <p:nvSpPr>
          <p:cNvPr id="179" name="Shape 179"/>
          <p:cNvSpPr/>
          <p:nvPr>
            <p:ph type="body" sz="quarter" idx="1"/>
          </p:nvPr>
        </p:nvSpPr>
        <p:spPr>
          <a:prstGeom prst="rect">
            <a:avLst/>
          </a:prstGeom>
        </p:spPr>
        <p:txBody>
          <a:bodyPr/>
          <a:lstStyle/>
          <a:p>
            <a:pPr/>
            <a:r>
              <a:t>They have an example in the intro showcasing how these types of queries are very common in casual natural language requests. In this examples, they show how people often “correct their queries” (clarify misunderstanding) during these requests. So in theory, the trial-and-error approach should also be used for querying a database. </a:t>
            </a:r>
            <a:br/>
          </a:p>
          <a:p>
            <a:pPr/>
            <a:r>
              <a:t>This is challenging for two reasons:</a:t>
            </a:r>
            <a:br/>
            <a:r>
              <a:t>1) there is no syntax locality, which means when you make a small change to the semantic meaning of the query, you need a lot of changes in the SQL code. This is an example from the paper where they have at least one A student in the first query, if you want to change it into an universal quantifier (i.e. find students who got all As) the SQL looks pretty different.</a:t>
            </a:r>
          </a:p>
          <a:p>
            <a:pPr/>
          </a:p>
          <a:p>
            <a:pPr/>
            <a:r>
              <a:t>2) Another thing about SQL is that it doesn’t give you non-answers, i.e. it tells you which tuples is a result of the query, but it doesn’t tell you which ones are not show. you might want to know about this, using an example from a related paper. A business traveler searches for flights on a popular flight booking web site, he cannot understand why there is no direct flight from Detroit to LA listed. But he took that flight last week, so why is it not in the result set? The paper lists that this could be because the query is ill-formatted, user’s mental model does not agree with the what the system expects as an input, or maybe that record doesn’t exist in the database at all. But users are interested in knowing “Why is this result not part of the answer?”.</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6" name="Shape 186"/>
          <p:cNvSpPr/>
          <p:nvPr>
            <p:ph type="sldImg"/>
          </p:nvPr>
        </p:nvSpPr>
        <p:spPr>
          <a:prstGeom prst="rect">
            <a:avLst/>
          </a:prstGeom>
        </p:spPr>
        <p:txBody>
          <a:bodyPr/>
          <a:lstStyle/>
          <a:p>
            <a:pPr/>
          </a:p>
        </p:txBody>
      </p:sp>
      <p:sp>
        <p:nvSpPr>
          <p:cNvPr id="187" name="Shape 187"/>
          <p:cNvSpPr/>
          <p:nvPr>
            <p:ph type="body" sz="quarter" idx="1"/>
          </p:nvPr>
        </p:nvSpPr>
        <p:spPr>
          <a:prstGeom prst="rect">
            <a:avLst/>
          </a:prstGeom>
        </p:spPr>
        <p:txBody>
          <a:bodyPr/>
          <a:lstStyle/>
          <a:p>
            <a:pPr/>
            <a:r>
              <a:t>They proposed the use of the nested universal relations as their data model. This was a data model developed in the 90s that combines the idea of nested models (data consists of nested relations like in XML, JSON, or what we saw in Dremel) and universal relations (which is the idea that you can have one very large “universal” table containing all data attribute, not normalized into individual tables). Doing this provides logical data independence so that any changes in the database does not affect the user’s view of the database. There are several listed benefits of their design choice. Because we have this “universal” table, the users do that need to do join or group construction subqueries, which makes queries more complex and challenging to compose.</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1" name="Shape 191"/>
          <p:cNvSpPr/>
          <p:nvPr>
            <p:ph type="sldImg"/>
          </p:nvPr>
        </p:nvSpPr>
        <p:spPr>
          <a:prstGeom prst="rect">
            <a:avLst/>
          </a:prstGeom>
        </p:spPr>
        <p:txBody>
          <a:bodyPr/>
          <a:lstStyle/>
          <a:p>
            <a:pPr/>
          </a:p>
        </p:txBody>
      </p:sp>
      <p:sp>
        <p:nvSpPr>
          <p:cNvPr id="192" name="Shape 192"/>
          <p:cNvSpPr/>
          <p:nvPr>
            <p:ph type="body" sz="quarter" idx="1"/>
          </p:nvPr>
        </p:nvSpPr>
        <p:spPr>
          <a:prstGeom prst="rect">
            <a:avLst/>
          </a:prstGeom>
        </p:spPr>
        <p:txBody>
          <a:bodyPr/>
          <a:lstStyle/>
          <a:p>
            <a:pPr/>
            <a:r>
              <a:t>So one thing they mention in the paper is that the universal data model limits the expressiveness of DataPlay, how does the choice of this data model limit the expressiveness of queries?</a:t>
            </a:r>
          </a:p>
          <a:p>
            <a:pPr/>
          </a:p>
          <a:p>
            <a:pPr/>
            <a:r>
              <a:t>Since the data model is one large denormalize (all join) table, it probably makes modifications to the database harder (because it might be harder to deal with update anomalies)</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4" name="Shape 204"/>
          <p:cNvSpPr/>
          <p:nvPr>
            <p:ph type="sldImg"/>
          </p:nvPr>
        </p:nvSpPr>
        <p:spPr>
          <a:prstGeom prst="rect">
            <a:avLst/>
          </a:prstGeom>
        </p:spPr>
        <p:txBody>
          <a:bodyPr/>
          <a:lstStyle/>
          <a:p>
            <a:pPr/>
          </a:p>
        </p:txBody>
      </p:sp>
      <p:sp>
        <p:nvSpPr>
          <p:cNvPr id="205" name="Shape 205"/>
          <p:cNvSpPr/>
          <p:nvPr>
            <p:ph type="body" sz="quarter" idx="1"/>
          </p:nvPr>
        </p:nvSpPr>
        <p:spPr>
          <a:prstGeom prst="rect">
            <a:avLst/>
          </a:prstGeom>
        </p:spPr>
        <p:txBody>
          <a:bodyPr/>
          <a:lstStyle/>
          <a:p>
            <a:pPr/>
            <a:r>
              <a:t>They define their graphical query language based on the nested universal relation model. The paper describe data tree as a tree with nodes as relations and edges as primary foreign key relationships. Query trees are simply data trees overlaid with constraints.  Query trees have a Pivot at the root node which is a user-specified assembly of a nested universal table from other tables.</a:t>
            </a:r>
          </a:p>
          <a:p>
            <a:pPr/>
            <a:r>
              <a:t>In the query tree representation, it is easy to see how it is easy it is to switch out an existential quantifier with an universal quantifier and graphically modify the query. If the constraint node operates over individual tuples rather than it set, f is the no quantifier symbol (since forall=exist). Coverage is a notion used to ensure all of the constraints for the tuples are satisfied, and is displayed via shading.</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0" name="Shape 210"/>
          <p:cNvSpPr/>
          <p:nvPr>
            <p:ph type="sldImg"/>
          </p:nvPr>
        </p:nvSpPr>
        <p:spPr>
          <a:prstGeom prst="rect">
            <a:avLst/>
          </a:prstGeom>
        </p:spPr>
        <p:txBody>
          <a:bodyPr/>
          <a:lstStyle/>
          <a:p>
            <a:pPr/>
          </a:p>
        </p:txBody>
      </p:sp>
      <p:sp>
        <p:nvSpPr>
          <p:cNvPr id="211" name="Shape 211"/>
          <p:cNvSpPr/>
          <p:nvPr>
            <p:ph type="body" sz="quarter" idx="1"/>
          </p:nvPr>
        </p:nvSpPr>
        <p:spPr>
          <a:prstGeom prst="rect">
            <a:avLst/>
          </a:prstGeom>
        </p:spPr>
        <p:txBody>
          <a:bodyPr/>
          <a:lstStyle/>
          <a:p>
            <a:pPr/>
            <a:r>
              <a:t>In order to address the problem of how to correct for queries when the query becomes very complex. They developed a module for autocorrecting the query. The users can select examples of misplaced tuples, that should or should not appear in the answers. The generation of non-answer is simply the set difference between all the items in the set minus the answer set, due to the closed world assumption of the nested universal model. This user feedback allows the system to generate a space of all “tweaks” to the current query tree and recommends query tree of that satisfies the “want-in, keep-out” examples.</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419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lvl1pPr>
              <a:defRPr>
                <a:latin typeface="Helvetica Neue Thin"/>
                <a:ea typeface="Helvetica Neue Thin"/>
                <a:cs typeface="Helvetica Neue Thin"/>
                <a:sym typeface="Helvetica Neue Thin"/>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txBox="1"/>
          <p:nvPr>
            <p:ph type="body" sz="quarter" idx="13"/>
          </p:nvPr>
        </p:nvSpPr>
        <p:spPr>
          <a:xfrm>
            <a:off x="1270000" y="6362700"/>
            <a:ext cx="10464800" cy="461366"/>
          </a:xfrm>
          <a:prstGeom prst="rect">
            <a:avLst/>
          </a:prstGeom>
        </p:spPr>
        <p:txBody>
          <a:bodyPr anchor="t">
            <a:spAutoFit/>
          </a:bodyPr>
          <a:lstStyle>
            <a:lvl1pPr marL="0" indent="0" algn="ctr">
              <a:spcBef>
                <a:spcPts val="0"/>
              </a:spcBef>
              <a:buSzTx/>
              <a:buNone/>
              <a:defRPr i="1" sz="2400"/>
            </a:lvl1pPr>
          </a:lstStyle>
          <a:p>
            <a:pPr/>
            <a:r>
              <a:t>–Johnny Appleseed</a:t>
            </a:r>
          </a:p>
        </p:txBody>
      </p:sp>
      <p:sp>
        <p:nvSpPr>
          <p:cNvPr id="94" name="“Type a quote here.”"/>
          <p:cNvSpPr txBox="1"/>
          <p:nvPr>
            <p:ph type="body" sz="quarter" idx="14"/>
          </p:nvPr>
        </p:nvSpPr>
        <p:spPr>
          <a:xfrm>
            <a:off x="1270000" y="4267112"/>
            <a:ext cx="10464800" cy="609776"/>
          </a:xfrm>
          <a:prstGeom prst="rect">
            <a:avLst/>
          </a:prstGeom>
        </p:spPr>
        <p:txBody>
          <a:bodyPr>
            <a:spAutoFit/>
          </a:bodyPr>
          <a:lstStyle>
            <a:lvl1pPr marL="0" indent="0" algn="ctr">
              <a:spcBef>
                <a:spcPts val="0"/>
              </a:spcBef>
              <a:buSzTx/>
              <a:buNone/>
              <a:defRPr sz="3400">
                <a:latin typeface="+mn-lt"/>
                <a:ea typeface="+mn-ea"/>
                <a:cs typeface="+mn-cs"/>
                <a:sym typeface="Helvetica Neue Medium"/>
              </a:defRPr>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25600" y="673100"/>
            <a:ext cx="9753600" cy="59055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53400"/>
            <a:ext cx="10464800" cy="11303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169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24400"/>
            <a:ext cx="5334000" cy="4114800"/>
          </a:xfrm>
          <a:prstGeom prst="rect">
            <a:avLst/>
          </a:prstGeom>
        </p:spPr>
        <p:txBody>
          <a:bodyPr anchor="t"/>
          <a:lstStyle>
            <a:lvl1pPr marL="0" indent="0" algn="ctr">
              <a:spcBef>
                <a:spcPts val="0"/>
              </a:spcBef>
              <a:buSzTx/>
              <a:buNone/>
              <a:defRPr sz="3700"/>
            </a:lvl1pPr>
            <a:lvl2pPr marL="0" indent="228600" algn="ctr">
              <a:spcBef>
                <a:spcPts val="0"/>
              </a:spcBef>
              <a:buSzTx/>
              <a:buNone/>
              <a:defRPr sz="3700"/>
            </a:lvl2pPr>
            <a:lvl3pPr marL="0" indent="457200" algn="ctr">
              <a:spcBef>
                <a:spcPts val="0"/>
              </a:spcBef>
              <a:buSzTx/>
              <a:buNone/>
              <a:defRPr sz="3700"/>
            </a:lvl3pPr>
            <a:lvl4pPr marL="0" indent="685800" algn="ctr">
              <a:spcBef>
                <a:spcPts val="0"/>
              </a:spcBef>
              <a:buSzTx/>
              <a:buNone/>
              <a:defRPr sz="3700"/>
            </a:lvl4pPr>
            <a:lvl5pPr marL="0" indent="914400" algn="ctr">
              <a:spcBef>
                <a:spcPts val="0"/>
              </a:spcBef>
              <a:buSzTx/>
              <a:buNone/>
              <a:defRPr sz="37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5908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5908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xfrm>
            <a:off x="6328884" y="9296400"/>
            <a:ext cx="340259" cy="342900"/>
          </a:xfrm>
          <a:prstGeom prst="rect">
            <a:avLst/>
          </a:prstGeom>
        </p:spPr>
        <p:txBody>
          <a:bodyPr/>
          <a:lstStyle>
            <a:lvl1pPr>
              <a:defRPr>
                <a:latin typeface="Helvetica Light"/>
                <a:ea typeface="Helvetica Light"/>
                <a:cs typeface="Helvetica Light"/>
                <a:sym typeface="Helvetica Light"/>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18300" y="889000"/>
            <a:ext cx="5334000"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2540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5908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28884" y="9296400"/>
            <a:ext cx="340259" cy="324306"/>
          </a:xfrm>
          <a:prstGeom prst="rect">
            <a:avLst/>
          </a:prstGeom>
          <a:ln w="12700">
            <a:miter lim="400000"/>
          </a:ln>
        </p:spPr>
        <p:txBody>
          <a:bodyPr wrap="none" lIns="50800" tIns="50800" rIns="50800" bIns="50800">
            <a:spAutoFit/>
          </a:bodyPr>
          <a:lstStyle>
            <a:lvl1pPr>
              <a:defRPr b="0" sz="1600">
                <a:latin typeface="Helvetica Neue Light"/>
                <a:ea typeface="Helvetica Neue Light"/>
                <a:cs typeface="Helvetica Neue Light"/>
                <a:sym typeface="Helvetica Neue Light"/>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Neue Medium"/>
        </a:defRPr>
      </a:lvl9pPr>
    </p:titleStyle>
    <p:bodyStyle>
      <a:lvl1pPr marL="444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1pPr>
      <a:lvl2pPr marL="889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2pPr>
      <a:lvl3pPr marL="1333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3pPr>
      <a:lvl4pPr marL="1778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4pPr>
      <a:lvl5pPr marL="2222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5pPr>
      <a:lvl6pPr marL="2667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6pPr>
      <a:lvl7pPr marL="3111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7pPr>
      <a:lvl8pPr marL="35560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8pPr>
      <a:lvl9pPr marL="4000500" marR="0" indent="-444500" algn="l" defTabSz="584200" rtl="0" latinLnBrk="0">
        <a:lnSpc>
          <a:spcPct val="100000"/>
        </a:lnSpc>
        <a:spcBef>
          <a:spcPts val="4200"/>
        </a:spcBef>
        <a:spcAft>
          <a:spcPts val="0"/>
        </a:spcAft>
        <a:buClrTx/>
        <a:buSzPct val="145000"/>
        <a:buFontTx/>
        <a:buChar char="•"/>
        <a:tabLst/>
        <a:defRPr b="0" baseline="0" cap="none" i="0" spc="0" strike="noStrike" sz="3200" u="none">
          <a:ln>
            <a:noFill/>
          </a:ln>
          <a:solidFill>
            <a:srgbClr val="000000"/>
          </a:solidFill>
          <a:uFillTx/>
          <a:latin typeface="Helvetica Neue"/>
          <a:ea typeface="Helvetica Neue"/>
          <a:cs typeface="Helvetica Neue"/>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600" u="none">
          <a:ln>
            <a:noFill/>
          </a:ln>
          <a:solidFill>
            <a:schemeClr val="tx1"/>
          </a:solidFill>
          <a:uFillTx/>
          <a:latin typeface="+mn-lt"/>
          <a:ea typeface="+mn-ea"/>
          <a:cs typeface="+mn-cs"/>
          <a:sym typeface="Helvetica Neue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video" Target="../media/media1.mov"/><Relationship Id="rId4" Type="http://schemas.microsoft.com/office/2007/relationships/media" Target="../media/media1.mov"/><Relationship Id="rId5" Type="http://schemas.openxmlformats.org/officeDocument/2006/relationships/image" Target="../media/image5.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6.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1.png"/><Relationship Id="rId4" Type="http://schemas.openxmlformats.org/officeDocument/2006/relationships/image" Target="../media/image1.tif"/></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2.tif"/></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3.tif"/></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DataPlay: Interactive Tweaking and Example-driven Correction of Graphical Database Queries"/>
          <p:cNvSpPr txBox="1"/>
          <p:nvPr>
            <p:ph type="ctrTitle"/>
          </p:nvPr>
        </p:nvSpPr>
        <p:spPr>
          <a:xfrm>
            <a:off x="1270000" y="2332506"/>
            <a:ext cx="10464800" cy="3302001"/>
          </a:xfrm>
          <a:prstGeom prst="rect">
            <a:avLst/>
          </a:prstGeom>
        </p:spPr>
        <p:txBody>
          <a:bodyPr/>
          <a:lstStyle>
            <a:lvl1pPr defTabSz="408940">
              <a:defRPr sz="5600"/>
            </a:lvl1pPr>
          </a:lstStyle>
          <a:p>
            <a:pPr/>
            <a:r>
              <a:t>DataPlay: Interactive Tweaking and Example-driven Correction of Graphical Database Queries</a:t>
            </a:r>
          </a:p>
        </p:txBody>
      </p:sp>
      <p:sp>
        <p:nvSpPr>
          <p:cNvPr id="120" name="CS 598 Presentation…"/>
          <p:cNvSpPr txBox="1"/>
          <p:nvPr>
            <p:ph type="subTitle" sz="quarter" idx="1"/>
          </p:nvPr>
        </p:nvSpPr>
        <p:spPr>
          <a:xfrm>
            <a:off x="1270000" y="6589634"/>
            <a:ext cx="10464800" cy="1130301"/>
          </a:xfrm>
          <a:prstGeom prst="rect">
            <a:avLst/>
          </a:prstGeom>
        </p:spPr>
        <p:txBody>
          <a:bodyPr/>
          <a:lstStyle/>
          <a:p>
            <a:pPr/>
            <a:r>
              <a:t>CS 598 Presentation</a:t>
            </a:r>
          </a:p>
          <a:p>
            <a:pPr>
              <a:defRPr sz="2800"/>
            </a:pPr>
            <a:r>
              <a:t>Doris Jung-Lin Lee</a:t>
            </a:r>
          </a:p>
        </p:txBody>
      </p:sp>
      <p:sp>
        <p:nvSpPr>
          <p:cNvPr id="121" name="Azza Abouzied, Joseph Hellerstein, Avi Silberschatz, UIST 2012"/>
          <p:cNvSpPr txBox="1"/>
          <p:nvPr/>
        </p:nvSpPr>
        <p:spPr>
          <a:xfrm>
            <a:off x="390528" y="5830221"/>
            <a:ext cx="12223744" cy="563698"/>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lvl1pPr defTabSz="479044">
              <a:defRPr b="0" i="1" sz="3034"/>
            </a:lvl1pPr>
          </a:lstStyle>
          <a:p>
            <a:pPr/>
            <a:r>
              <a:t>Azza Abouzied, Joseph Hellerstein, Avi Silberschatz, UIST 2012</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3" name="DataPlay Features"/>
          <p:cNvSpPr txBox="1"/>
          <p:nvPr>
            <p:ph type="title"/>
          </p:nvPr>
        </p:nvSpPr>
        <p:spPr>
          <a:xfrm>
            <a:off x="952500" y="20072"/>
            <a:ext cx="11099800" cy="2159001"/>
          </a:xfrm>
          <a:prstGeom prst="rect">
            <a:avLst/>
          </a:prstGeom>
        </p:spPr>
        <p:txBody>
          <a:bodyPr/>
          <a:lstStyle/>
          <a:p>
            <a:pPr/>
            <a:r>
              <a:t>DataPlay Features</a:t>
            </a:r>
          </a:p>
        </p:txBody>
      </p:sp>
      <p:pic>
        <p:nvPicPr>
          <p:cNvPr id="214" name="Dataplay_video.mov" descr="Dataplay_video.mov"/>
          <p:cNvPicPr>
            <a:picLocks noChangeAspect="0"/>
          </p:cNvPicPr>
          <p:nvPr>
            <a:videoFile r:link="rId3"/>
            <p:extLst>
              <p:ext uri="{DAA4B4D4-6D71-4841-9C94-3DE7FCFB9230}">
                <p14:media xmlns:p14="http://schemas.microsoft.com/office/powerpoint/2010/main" r:embed="rId4"/>
              </p:ext>
            </p:extLst>
          </p:nvPr>
        </p:nvPicPr>
        <p:blipFill>
          <a:blip r:embed="rId5">
            <a:extLst/>
          </a:blip>
          <a:stretch>
            <a:fillRect/>
          </a:stretch>
        </p:blipFill>
        <p:spPr>
          <a:xfrm>
            <a:off x="-62890" y="2047424"/>
            <a:ext cx="13130580" cy="7385952"/>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03313331" fill="hold"/>
                                        <p:tgtEl>
                                          <p:spTgt spid="21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100000">
                <p:cTn id="7" fill="hold" display="0">
                  <p:stCondLst>
                    <p:cond delay="indefinite"/>
                  </p:stCondLst>
                </p:cTn>
                <p:tgtEl>
                  <p:spTgt spid="214"/>
                </p:tgtEl>
              </p:cMediaNode>
            </p:vide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18" name="Evaluation Methodology"/>
          <p:cNvSpPr txBox="1"/>
          <p:nvPr>
            <p:ph type="title"/>
          </p:nvPr>
        </p:nvSpPr>
        <p:spPr>
          <a:xfrm>
            <a:off x="820419" y="609600"/>
            <a:ext cx="11099801" cy="2159000"/>
          </a:xfrm>
          <a:prstGeom prst="rect">
            <a:avLst/>
          </a:prstGeom>
        </p:spPr>
        <p:txBody>
          <a:bodyPr/>
          <a:lstStyle>
            <a:lvl1pPr defTabSz="560831">
              <a:defRPr sz="7679"/>
            </a:lvl1pPr>
          </a:lstStyle>
          <a:p>
            <a:pPr/>
            <a:r>
              <a:t>Evaluation Methodology</a:t>
            </a:r>
          </a:p>
        </p:txBody>
      </p:sp>
      <p:sp>
        <p:nvSpPr>
          <p:cNvPr id="219" name="randomized, between-group evaluation study with 13 students familiar with DB querying.…"/>
          <p:cNvSpPr txBox="1"/>
          <p:nvPr>
            <p:ph type="body" sz="half" idx="1"/>
          </p:nvPr>
        </p:nvSpPr>
        <p:spPr>
          <a:xfrm>
            <a:off x="952500" y="3487678"/>
            <a:ext cx="11099800" cy="4505445"/>
          </a:xfrm>
          <a:prstGeom prst="rect">
            <a:avLst/>
          </a:prstGeom>
        </p:spPr>
        <p:txBody>
          <a:bodyPr/>
          <a:lstStyle/>
          <a:p>
            <a:pPr marL="426719" indent="-426719" defTabSz="560831">
              <a:spcBef>
                <a:spcPts val="4000"/>
              </a:spcBef>
              <a:defRPr sz="3072"/>
            </a:pPr>
            <a:r>
              <a:t>randomized, between-group evaluation study with 13 students familiar with DB querying.</a:t>
            </a:r>
          </a:p>
          <a:p>
            <a:pPr marL="426719" indent="-426719" defTabSz="560831">
              <a:spcBef>
                <a:spcPts val="4000"/>
              </a:spcBef>
              <a:defRPr sz="3072"/>
            </a:pPr>
            <a:r>
              <a:t>Baseline: Direct Manipulation interface</a:t>
            </a:r>
          </a:p>
          <a:p>
            <a:pPr marL="426719" indent="-426719" defTabSz="560831">
              <a:spcBef>
                <a:spcPts val="4000"/>
              </a:spcBef>
              <a:defRPr sz="3072"/>
            </a:pPr>
            <a:r>
              <a:t>Task: 3 querying tasks of increasing difficulty for 2 different datasets (students, flights)</a:t>
            </a:r>
          </a:p>
          <a:p>
            <a:pPr marL="426719" indent="-426719" defTabSz="560831">
              <a:spcBef>
                <a:spcPts val="4000"/>
              </a:spcBef>
              <a:defRPr sz="3072"/>
            </a:pPr>
            <a:r>
              <a:t>Starting point: given query tree or query</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3" name="User Study Results"/>
          <p:cNvSpPr txBox="1"/>
          <p:nvPr>
            <p:ph type="title"/>
          </p:nvPr>
        </p:nvSpPr>
        <p:spPr>
          <a:xfrm>
            <a:off x="952500" y="426719"/>
            <a:ext cx="11099800" cy="2159001"/>
          </a:xfrm>
          <a:prstGeom prst="rect">
            <a:avLst/>
          </a:prstGeom>
        </p:spPr>
        <p:txBody>
          <a:bodyPr/>
          <a:lstStyle/>
          <a:p>
            <a:pPr/>
            <a:r>
              <a:t>User Study Results</a:t>
            </a:r>
          </a:p>
        </p:txBody>
      </p:sp>
      <p:sp>
        <p:nvSpPr>
          <p:cNvPr id="224" name="As query complexity increased, autocorrection tool performs significantly than DM. (For the two easier task, DM was faster.)…"/>
          <p:cNvSpPr txBox="1"/>
          <p:nvPr>
            <p:ph type="body" sz="half" idx="1"/>
          </p:nvPr>
        </p:nvSpPr>
        <p:spPr>
          <a:xfrm>
            <a:off x="952500" y="4896524"/>
            <a:ext cx="11099800" cy="3980776"/>
          </a:xfrm>
          <a:prstGeom prst="rect">
            <a:avLst/>
          </a:prstGeom>
        </p:spPr>
        <p:txBody>
          <a:bodyPr/>
          <a:lstStyle/>
          <a:p>
            <a:pPr/>
            <a:r>
              <a:t>As query complexity increased, autocorrection tool performs significantly than DM. (For the two easier task, DM was faster.)</a:t>
            </a:r>
          </a:p>
          <a:p>
            <a:pPr/>
            <a:r>
              <a:t>Users found autocorrection and display of non-answers to be useful for query debugging.</a:t>
            </a:r>
          </a:p>
        </p:txBody>
      </p:sp>
      <p:pic>
        <p:nvPicPr>
          <p:cNvPr id="225" name="Screen Shot 2017-10-10 at 10.10.29 AM.png" descr="Screen Shot 2017-10-10 at 10.10.29 AM.png"/>
          <p:cNvPicPr>
            <a:picLocks noChangeAspect="1"/>
          </p:cNvPicPr>
          <p:nvPr/>
        </p:nvPicPr>
        <p:blipFill>
          <a:blip r:embed="rId2">
            <a:extLst/>
          </a:blip>
          <a:srcRect l="0" t="0" r="0" b="0"/>
          <a:stretch>
            <a:fillRect/>
          </a:stretch>
        </p:blipFill>
        <p:spPr>
          <a:xfrm>
            <a:off x="1874520" y="1991359"/>
            <a:ext cx="8382001" cy="2895601"/>
          </a:xfrm>
          <a:prstGeom prst="rect">
            <a:avLst/>
          </a:prstGeom>
          <a:ln w="12700">
            <a:miter lim="400000"/>
          </a:ln>
        </p:spPr>
      </p:pic>
      <p:sp>
        <p:nvSpPr>
          <p:cNvPr id="226" name="Line"/>
          <p:cNvSpPr/>
          <p:nvPr/>
        </p:nvSpPr>
        <p:spPr>
          <a:xfrm flipV="1">
            <a:off x="2026920" y="2267927"/>
            <a:ext cx="1" cy="2017346"/>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227" name="Increasing Difficulty"/>
          <p:cNvSpPr txBox="1"/>
          <p:nvPr/>
        </p:nvSpPr>
        <p:spPr>
          <a:xfrm rot="16200000">
            <a:off x="470408" y="3158235"/>
            <a:ext cx="2330705" cy="39928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0" sz="2000"/>
            </a:lvl1pPr>
          </a:lstStyle>
          <a:p>
            <a:pPr/>
            <a:r>
              <a:t>Increasing Difficulty</a:t>
            </a:r>
          </a:p>
        </p:txBody>
      </p:sp>
    </p:spTree>
  </p:cSld>
  <p:clrMapOvr>
    <a:masterClrMapping/>
  </p:clrMapOvr>
  <p:transition xmlns:p14="http://schemas.microsoft.com/office/powerpoint/2010/main" spd="med" advClick="1"/>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29" name="Question"/>
          <p:cNvSpPr txBox="1"/>
          <p:nvPr>
            <p:ph type="title"/>
          </p:nvPr>
        </p:nvSpPr>
        <p:spPr>
          <a:xfrm>
            <a:off x="952500" y="426719"/>
            <a:ext cx="11099800" cy="2159001"/>
          </a:xfrm>
          <a:prstGeom prst="rect">
            <a:avLst/>
          </a:prstGeom>
        </p:spPr>
        <p:txBody>
          <a:bodyPr/>
          <a:lstStyle/>
          <a:p>
            <a:pPr/>
            <a:r>
              <a:t>Question</a:t>
            </a:r>
          </a:p>
        </p:txBody>
      </p:sp>
      <p:sp>
        <p:nvSpPr>
          <p:cNvPr id="230" name="How can the study/analysis be improved?"/>
          <p:cNvSpPr txBox="1"/>
          <p:nvPr>
            <p:ph type="body" sz="half" idx="1"/>
          </p:nvPr>
        </p:nvSpPr>
        <p:spPr>
          <a:xfrm>
            <a:off x="952500" y="2886412"/>
            <a:ext cx="11099800" cy="3980776"/>
          </a:xfrm>
          <a:prstGeom prst="rect">
            <a:avLst/>
          </a:prstGeom>
        </p:spPr>
        <p:txBody>
          <a:bodyPr/>
          <a:lstStyle>
            <a:lvl1pPr marL="0" indent="0" algn="ctr">
              <a:buSzTx/>
              <a:buNone/>
            </a:lvl1pPr>
          </a:lstStyle>
          <a:p>
            <a:pPr/>
            <a:r>
              <a:t>How can the study/analysis be improved?</a:t>
            </a:r>
          </a:p>
        </p:txBody>
      </p:sp>
    </p:spTree>
  </p:cSld>
  <p:clrMapOvr>
    <a:masterClrMapping/>
  </p:clrMapOvr>
  <p:transition xmlns:p14="http://schemas.microsoft.com/office/powerpoint/2010/main" spd="med" advClick="1"/>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4" name="DataPlay:Querying a Database is hard"/>
          <p:cNvSpPr txBox="1"/>
          <p:nvPr>
            <p:ph type="title"/>
          </p:nvPr>
        </p:nvSpPr>
        <p:spPr>
          <a:xfrm>
            <a:off x="-186598" y="556618"/>
            <a:ext cx="13377996" cy="2159001"/>
          </a:xfrm>
          <a:prstGeom prst="rect">
            <a:avLst/>
          </a:prstGeom>
        </p:spPr>
        <p:txBody>
          <a:bodyPr/>
          <a:lstStyle/>
          <a:p>
            <a:pPr>
              <a:defRPr sz="5600"/>
            </a:pPr>
            <a:r>
              <a:t>DataPlay:Querying a Database </a:t>
            </a:r>
            <a:r>
              <a:rPr strike="sngStrike"/>
              <a:t>is hard</a:t>
            </a:r>
          </a:p>
        </p:txBody>
      </p:sp>
      <p:sp>
        <p:nvSpPr>
          <p:cNvPr id="235" name="How: Language barrier…"/>
          <p:cNvSpPr txBox="1"/>
          <p:nvPr>
            <p:ph type="body" sz="half" idx="1"/>
          </p:nvPr>
        </p:nvSpPr>
        <p:spPr>
          <a:xfrm>
            <a:off x="952500" y="5928355"/>
            <a:ext cx="11541881" cy="3048457"/>
          </a:xfrm>
          <a:prstGeom prst="rect">
            <a:avLst/>
          </a:prstGeom>
        </p:spPr>
        <p:txBody>
          <a:bodyPr/>
          <a:lstStyle/>
          <a:p>
            <a:pPr>
              <a:spcBef>
                <a:spcPts val="500"/>
              </a:spcBef>
            </a:pPr>
            <a:r>
              <a:rPr b="1"/>
              <a:t>How</a:t>
            </a:r>
            <a:r>
              <a:t>: Language barrier</a:t>
            </a:r>
          </a:p>
          <a:p>
            <a:pPr>
              <a:spcBef>
                <a:spcPts val="500"/>
              </a:spcBef>
            </a:pPr>
            <a:r>
              <a:rPr b="1"/>
              <a:t>What</a:t>
            </a:r>
            <a:r>
              <a:t>: Conceptual barrier</a:t>
            </a:r>
          </a:p>
          <a:p>
            <a:pPr>
              <a:spcBef>
                <a:spcPts val="500"/>
              </a:spcBef>
            </a:pPr>
            <a:r>
              <a:rPr b="1"/>
              <a:t>Which</a:t>
            </a:r>
            <a:r>
              <a:t>: Schema barrier</a:t>
            </a:r>
          </a:p>
          <a:p>
            <a:pPr>
              <a:spcBef>
                <a:spcPts val="500"/>
              </a:spcBef>
            </a:pPr>
            <a:r>
              <a:rPr b="1"/>
              <a:t>Where</a:t>
            </a:r>
            <a:r>
              <a:t>: Data barrier</a:t>
            </a:r>
          </a:p>
          <a:p>
            <a:pPr>
              <a:spcBef>
                <a:spcPts val="500"/>
              </a:spcBef>
            </a:pPr>
            <a:r>
              <a:rPr b="1"/>
              <a:t>Why</a:t>
            </a:r>
            <a:r>
              <a:t>: Interpretation barrier</a:t>
            </a:r>
          </a:p>
        </p:txBody>
      </p:sp>
      <p:grpSp>
        <p:nvGrpSpPr>
          <p:cNvPr id="240" name="Group"/>
          <p:cNvGrpSpPr/>
          <p:nvPr/>
        </p:nvGrpSpPr>
        <p:grpSpPr>
          <a:xfrm>
            <a:off x="2341379" y="2500477"/>
            <a:ext cx="9204864" cy="2891623"/>
            <a:chOff x="0" y="0"/>
            <a:chExt cx="9204863" cy="2891622"/>
          </a:xfrm>
        </p:grpSpPr>
        <p:sp>
          <p:nvSpPr>
            <p:cNvPr id="236" name="Male"/>
            <p:cNvSpPr/>
            <p:nvPr/>
          </p:nvSpPr>
          <p:spPr>
            <a:xfrm>
              <a:off x="-1" y="454911"/>
              <a:ext cx="903049" cy="243671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7" name="⁇"/>
            <p:cNvSpPr txBox="1"/>
            <p:nvPr/>
          </p:nvSpPr>
          <p:spPr>
            <a:xfrm>
              <a:off x="1115603" y="0"/>
              <a:ext cx="775001" cy="734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900">
                  <a:solidFill>
                    <a:schemeClr val="accent1"/>
                  </a:solidFill>
                </a:defRPr>
              </a:lvl1pPr>
            </a:lstStyle>
            <a:p>
              <a:pPr/>
              <a:r>
                <a:t>⁇</a:t>
              </a:r>
            </a:p>
          </p:txBody>
        </p:sp>
        <p:sp>
          <p:nvSpPr>
            <p:cNvPr id="238" name="Coins"/>
            <p:cNvSpPr/>
            <p:nvPr/>
          </p:nvSpPr>
          <p:spPr>
            <a:xfrm>
              <a:off x="7185879" y="866576"/>
              <a:ext cx="2018985" cy="2025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239" name="Line"/>
            <p:cNvSpPr/>
            <p:nvPr/>
          </p:nvSpPr>
          <p:spPr>
            <a:xfrm>
              <a:off x="1499633" y="1879099"/>
              <a:ext cx="5089661" cy="1"/>
            </a:xfrm>
            <a:prstGeom prst="line">
              <a:avLst/>
            </a:prstGeom>
            <a:noFill/>
            <a:ln w="63500" cap="flat">
              <a:solidFill>
                <a:schemeClr val="accent1"/>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241" name="made easier?"/>
          <p:cNvSpPr txBox="1"/>
          <p:nvPr/>
        </p:nvSpPr>
        <p:spPr>
          <a:xfrm>
            <a:off x="9376581" y="603190"/>
            <a:ext cx="3449384" cy="72149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100"/>
            </a:lvl1pPr>
          </a:lstStyle>
          <a:p>
            <a:pPr/>
            <a:r>
              <a:t>made easier?</a:t>
            </a:r>
          </a:p>
        </p:txBody>
      </p:sp>
      <p:sp>
        <p:nvSpPr>
          <p:cNvPr id="242" name="No SQL!"/>
          <p:cNvSpPr txBox="1"/>
          <p:nvPr/>
        </p:nvSpPr>
        <p:spPr>
          <a:xfrm>
            <a:off x="9887770" y="6055453"/>
            <a:ext cx="1710640" cy="5851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No SQL!</a:t>
            </a:r>
          </a:p>
        </p:txBody>
      </p:sp>
      <p:sp>
        <p:nvSpPr>
          <p:cNvPr id="243" name="Skipped"/>
          <p:cNvSpPr txBox="1"/>
          <p:nvPr/>
        </p:nvSpPr>
        <p:spPr>
          <a:xfrm>
            <a:off x="9895898" y="6567890"/>
            <a:ext cx="1694384" cy="58511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Skipped</a:t>
            </a:r>
          </a:p>
        </p:txBody>
      </p:sp>
      <p:sp>
        <p:nvSpPr>
          <p:cNvPr id="244" name="want-in, keep-out"/>
          <p:cNvSpPr txBox="1"/>
          <p:nvPr/>
        </p:nvSpPr>
        <p:spPr>
          <a:xfrm>
            <a:off x="8192973" y="8328793"/>
            <a:ext cx="3545536" cy="585112"/>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200"/>
            </a:lvl1pPr>
          </a:lstStyle>
          <a:p>
            <a:pPr/>
            <a:r>
              <a:t>want-in, keep-out</a:t>
            </a:r>
          </a:p>
        </p:txBody>
      </p:sp>
      <p:sp>
        <p:nvSpPr>
          <p:cNvPr id="245" name="How: Language barrier…"/>
          <p:cNvSpPr txBox="1"/>
          <p:nvPr/>
        </p:nvSpPr>
        <p:spPr>
          <a:xfrm>
            <a:off x="952500" y="5928355"/>
            <a:ext cx="6124146" cy="3048457"/>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marL="444500" indent="-444500" algn="l">
              <a:spcBef>
                <a:spcPts val="500"/>
              </a:spcBef>
              <a:buSzPct val="145000"/>
              <a:buChar char="•"/>
              <a:defRPr b="0" sz="3200">
                <a:solidFill>
                  <a:schemeClr val="accent3">
                    <a:hueOff val="362282"/>
                    <a:satOff val="31803"/>
                    <a:lumOff val="-18242"/>
                  </a:schemeClr>
                </a:solidFill>
              </a:defRPr>
            </a:pPr>
            <a:r>
              <a:rPr b="1"/>
              <a:t>How</a:t>
            </a:r>
            <a:r>
              <a:t>: Language barrier</a:t>
            </a:r>
          </a:p>
          <a:p>
            <a:pPr marL="444500" indent="-444500" algn="l">
              <a:spcBef>
                <a:spcPts val="500"/>
              </a:spcBef>
              <a:buSzPct val="145000"/>
              <a:buChar char="•"/>
              <a:defRPr b="0" sz="3200">
                <a:solidFill>
                  <a:schemeClr val="accent4">
                    <a:hueOff val="-1081314"/>
                    <a:satOff val="4338"/>
                    <a:lumOff val="-8931"/>
                  </a:schemeClr>
                </a:solidFill>
              </a:defRPr>
            </a:pPr>
            <a:r>
              <a:rPr b="1"/>
              <a:t>What</a:t>
            </a:r>
            <a:r>
              <a:t>: Conceptual barrier</a:t>
            </a:r>
          </a:p>
          <a:p>
            <a:pPr marL="444500" indent="-444500" algn="l">
              <a:spcBef>
                <a:spcPts val="500"/>
              </a:spcBef>
              <a:buSzPct val="145000"/>
              <a:buChar char="•"/>
              <a:defRPr b="0" sz="3200">
                <a:solidFill>
                  <a:schemeClr val="accent3">
                    <a:hueOff val="362282"/>
                    <a:satOff val="31803"/>
                    <a:lumOff val="-18242"/>
                  </a:schemeClr>
                </a:solidFill>
              </a:defRPr>
            </a:pPr>
            <a:r>
              <a:rPr b="1"/>
              <a:t>Which</a:t>
            </a:r>
            <a:r>
              <a:t>: Schema barrier</a:t>
            </a:r>
          </a:p>
          <a:p>
            <a:pPr marL="444500" indent="-444500" algn="l">
              <a:spcBef>
                <a:spcPts val="500"/>
              </a:spcBef>
              <a:buSzPct val="145000"/>
              <a:buChar char="•"/>
              <a:defRPr b="0" sz="3200">
                <a:solidFill>
                  <a:schemeClr val="accent3">
                    <a:hueOff val="362282"/>
                    <a:satOff val="31803"/>
                    <a:lumOff val="-18242"/>
                  </a:schemeClr>
                </a:solidFill>
              </a:defRPr>
            </a:pPr>
            <a:r>
              <a:rPr b="1"/>
              <a:t>Where</a:t>
            </a:r>
            <a:r>
              <a:t>: Data barrier</a:t>
            </a:r>
          </a:p>
          <a:p>
            <a:pPr marL="444500" indent="-444500" algn="l">
              <a:spcBef>
                <a:spcPts val="500"/>
              </a:spcBef>
              <a:buSzPct val="145000"/>
              <a:buChar char="•"/>
              <a:defRPr b="0" sz="3200">
                <a:solidFill>
                  <a:schemeClr val="accent4">
                    <a:hueOff val="-1081314"/>
                    <a:satOff val="4338"/>
                    <a:lumOff val="-8931"/>
                  </a:schemeClr>
                </a:solidFill>
              </a:defRPr>
            </a:pPr>
            <a:r>
              <a:rPr b="1"/>
              <a:t>Why</a:t>
            </a:r>
            <a:r>
              <a:t>: Interpretation barrier</a:t>
            </a:r>
          </a:p>
        </p:txBody>
      </p:sp>
      <p:pic>
        <p:nvPicPr>
          <p:cNvPr id="246" name="Screen Shot 2017-11-05 at 7.19.38 PM.png" descr="Screen Shot 2017-11-05 at 7.19.38 PM.png"/>
          <p:cNvPicPr>
            <a:picLocks noChangeAspect="1"/>
          </p:cNvPicPr>
          <p:nvPr/>
        </p:nvPicPr>
        <p:blipFill>
          <a:blip r:embed="rId3">
            <a:extLst/>
          </a:blip>
          <a:stretch>
            <a:fillRect/>
          </a:stretch>
        </p:blipFill>
        <p:spPr>
          <a:xfrm>
            <a:off x="7927733" y="7060965"/>
            <a:ext cx="3693416" cy="1234077"/>
          </a:xfrm>
          <a:prstGeom prst="rect">
            <a:avLst/>
          </a:prstGeom>
          <a:ln w="12700">
            <a:miter lim="400000"/>
          </a:ln>
        </p:spPr>
      </p:pic>
      <p:pic>
        <p:nvPicPr>
          <p:cNvPr id="247" name="Screen Shot 2017-11-05 at 7.19.38 PM.png" descr="Screen Shot 2017-11-05 at 7.19.38 PM.png"/>
          <p:cNvPicPr>
            <a:picLocks noChangeAspect="1"/>
          </p:cNvPicPr>
          <p:nvPr/>
        </p:nvPicPr>
        <p:blipFill>
          <a:blip r:embed="rId3">
            <a:extLst/>
          </a:blip>
          <a:stretch>
            <a:fillRect/>
          </a:stretch>
        </p:blipFill>
        <p:spPr>
          <a:xfrm>
            <a:off x="7927733" y="7060965"/>
            <a:ext cx="3693415" cy="1234077"/>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Subtype="0" presetID="1" grpId="1" fill="hold">
                                  <p:stCondLst>
                                    <p:cond delay="0"/>
                                  </p:stCondLst>
                                  <p:iterate type="el" backwards="0">
                                    <p:tmAbs val="0"/>
                                  </p:iterate>
                                  <p:childTnLst>
                                    <p:set>
                                      <p:cBhvr>
                                        <p:cTn id="6" fill="hold"/>
                                        <p:tgtEl>
                                          <p:spTgt spid="24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Class="entr" nodeType="clickEffect" presetSubtype="0" presetID="1" grpId="2" fill="hold">
                                  <p:stCondLst>
                                    <p:cond delay="0"/>
                                  </p:stCondLst>
                                  <p:iterate type="el" backwards="0">
                                    <p:tmAbs val="0"/>
                                  </p:iterate>
                                  <p:childTnLst>
                                    <p:set>
                                      <p:cBhvr>
                                        <p:cTn id="10" fill="hold"/>
                                        <p:tgtEl>
                                          <p:spTgt spid="24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Class="entr" nodeType="clickEffect" presetSubtype="0" presetID="1" grpId="3" fill="hold">
                                  <p:stCondLst>
                                    <p:cond delay="0"/>
                                  </p:stCondLst>
                                  <p:iterate type="el" backwards="0">
                                    <p:tmAbs val="0"/>
                                  </p:iterate>
                                  <p:childTnLst>
                                    <p:set>
                                      <p:cBhvr>
                                        <p:cTn id="14" fill="hold"/>
                                        <p:tgtEl>
                                          <p:spTgt spid="2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Class="emph" nodeType="clickEffect" presetSubtype="0" presetID="6" grpId="4" accel="50000" decel="50000" fill="hold">
                                  <p:stCondLst>
                                    <p:cond delay="0"/>
                                  </p:stCondLst>
                                  <p:childTnLst>
                                    <p:animScale>
                                      <p:cBhvr>
                                        <p:cTn id="18" dur="1000" fill="hold"/>
                                        <p:tgtEl>
                                          <p:spTgt spid="246"/>
                                        </p:tgtEl>
                                      </p:cBhvr>
                                      <p:by x="435694" y="435694"/>
                                    </p:animScale>
                                  </p:childTnLst>
                                </p:cTn>
                              </p:par>
                            </p:childTnLst>
                          </p:cTn>
                        </p:par>
                      </p:childTnLst>
                    </p:cTn>
                  </p:par>
                  <p:par>
                    <p:cTn id="19" fill="hold">
                      <p:stCondLst>
                        <p:cond delay="indefinite"/>
                      </p:stCondLst>
                      <p:childTnLst>
                        <p:par>
                          <p:cTn id="20" fill="hold">
                            <p:stCondLst>
                              <p:cond delay="0"/>
                            </p:stCondLst>
                            <p:childTnLst>
                              <p:par>
                                <p:cTn id="21" presetClass="path" nodeType="clickEffect" presetSubtype="0" presetID="-1" grpId="5" accel="50000" decel="50000" fill="hold">
                                  <p:stCondLst>
                                    <p:cond delay="0"/>
                                  </p:stCondLst>
                                  <p:childTnLst>
                                    <p:animMotion path="M 0.000000 0.000000 L -0.147480 -0.136359" origin="layout" pathEditMode="relative">
                                      <p:cBhvr>
                                        <p:cTn id="22" dur="1000" fill="hold"/>
                                        <p:tgtEl>
                                          <p:spTgt spid="246"/>
                                        </p:tgtEl>
                                        <p:attrNameLst>
                                          <p:attrName>ppt_x</p:attrName>
                                          <p:attrName>ppt_y</p:attrName>
                                        </p:attrNameLst>
                                      </p:cBhvr>
                                    </p:animMotion>
                                  </p:childTnLst>
                                </p:cTn>
                              </p:par>
                            </p:childTnLst>
                          </p:cTn>
                        </p:par>
                        <p:par>
                          <p:cTn id="23" fill="hold">
                            <p:stCondLst>
                              <p:cond delay="0"/>
                            </p:stCondLst>
                            <p:childTnLst>
                              <p:par>
                                <p:cTn id="24" presetClass="emph" nodeType="withEffect" presetSubtype="0" presetID="6" grpId="6" accel="50000" decel="50000" fill="hold">
                                  <p:stCondLst>
                                    <p:cond delay="0"/>
                                  </p:stCondLst>
                                  <p:childTnLst>
                                    <p:animScale>
                                      <p:cBhvr>
                                        <p:cTn id="25" dur="1000" fill="hold"/>
                                        <p:tgtEl>
                                          <p:spTgt spid="246"/>
                                        </p:tgtEl>
                                      </p:cBhvr>
                                      <p:by x="97063" y="97063"/>
                                    </p:animScale>
                                  </p:childTnLst>
                                </p:cTn>
                              </p:par>
                            </p:childTnLst>
                          </p:cTn>
                        </p:par>
                      </p:childTnLst>
                    </p:cTn>
                  </p:par>
                  <p:par>
                    <p:cTn id="26" fill="hold">
                      <p:stCondLst>
                        <p:cond delay="indefinite"/>
                      </p:stCondLst>
                      <p:childTnLst>
                        <p:par>
                          <p:cTn id="27" fill="hold">
                            <p:stCondLst>
                              <p:cond delay="0"/>
                            </p:stCondLst>
                            <p:childTnLst>
                              <p:par>
                                <p:cTn id="28" presetClass="exit" nodeType="clickEffect" presetSubtype="0" presetID="1" grpId="7" fill="hold">
                                  <p:stCondLst>
                                    <p:cond delay="0"/>
                                  </p:stCondLst>
                                  <p:iterate type="el" backwards="0">
                                    <p:tmAbs val="0"/>
                                  </p:iterate>
                                  <p:childTnLst>
                                    <p:set>
                                      <p:cBhvr>
                                        <p:cTn id="29" fill="hold">
                                          <p:stCondLst>
                                            <p:cond delay="0"/>
                                          </p:stCondLst>
                                        </p:cTn>
                                        <p:tgtEl>
                                          <p:spTgt spid="246"/>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Class="entr" nodeType="clickEffect" presetSubtype="0" presetID="1" grpId="8" fill="hold">
                                  <p:stCondLst>
                                    <p:cond delay="0"/>
                                  </p:stCondLst>
                                  <p:iterate type="el" backwards="0">
                                    <p:tmAbs val="0"/>
                                  </p:iterate>
                                  <p:childTnLst>
                                    <p:set>
                                      <p:cBhvr>
                                        <p:cTn id="33" fill="hold"/>
                                        <p:tgtEl>
                                          <p:spTgt spid="247"/>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Class="entr" nodeType="clickEffect" presetSubtype="0" presetID="1" grpId="9" fill="hold">
                                  <p:stCondLst>
                                    <p:cond delay="0"/>
                                  </p:stCondLst>
                                  <p:iterate type="el" backwards="0">
                                    <p:tmAbs val="0"/>
                                  </p:iterate>
                                  <p:childTnLst>
                                    <p:set>
                                      <p:cBhvr>
                                        <p:cTn id="37" fill="hold"/>
                                        <p:tgtEl>
                                          <p:spTgt spid="244"/>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Class="entr" nodeType="clickEffect" presetSubtype="0" presetID="1" grpId="10" fill="hold">
                                  <p:stCondLst>
                                    <p:cond delay="0"/>
                                  </p:stCondLst>
                                  <p:iterate type="el" backwards="0">
                                    <p:tmAbs val="0"/>
                                  </p:iterate>
                                  <p:childTnLst>
                                    <p:set>
                                      <p:cBhvr>
                                        <p:cTn id="41" fill="hold"/>
                                        <p:tgtEl>
                                          <p:spTgt spid="24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43" grpId="2"/>
      <p:bldP build="whole" bldLvl="1" animBg="1" rev="0" advAuto="0" spid="242" grpId="1"/>
      <p:bldP build="whole" bldLvl="1" animBg="1" rev="0" advAuto="0" spid="246" grpId="3"/>
      <p:bldP build="whole" bldLvl="1" animBg="1" rev="0" advAuto="0" spid="246" grpId="4"/>
      <p:bldP build="whole" bldLvl="1" animBg="1" rev="0" advAuto="0" spid="247" grpId="8"/>
      <p:bldP build="whole" bldLvl="1" animBg="1" rev="0" advAuto="0" spid="246" grpId="6"/>
      <p:bldP build="whole" bldLvl="1" animBg="1" rev="0" advAuto="0" spid="246" grpId="7"/>
      <p:bldP build="whole" bldLvl="1" animBg="1" rev="0" advAuto="0" spid="244" grpId="9"/>
      <p:bldP build="whole" bldLvl="1" animBg="1" rev="0" advAuto="0" spid="245" grpId="10"/>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51" name="Summary"/>
          <p:cNvSpPr txBox="1"/>
          <p:nvPr>
            <p:ph type="title"/>
          </p:nvPr>
        </p:nvSpPr>
        <p:spPr>
          <a:prstGeom prst="rect">
            <a:avLst/>
          </a:prstGeom>
        </p:spPr>
        <p:txBody>
          <a:bodyPr/>
          <a:lstStyle/>
          <a:p>
            <a:pPr/>
            <a:r>
              <a:t>Summary</a:t>
            </a:r>
          </a:p>
        </p:txBody>
      </p:sp>
      <p:sp>
        <p:nvSpPr>
          <p:cNvPr id="252" name="DataPlay: easier trial-and-error specification quantified queries.…"/>
          <p:cNvSpPr txBox="1"/>
          <p:nvPr>
            <p:ph type="body" idx="1"/>
          </p:nvPr>
        </p:nvSpPr>
        <p:spPr>
          <a:xfrm>
            <a:off x="952500" y="2597150"/>
            <a:ext cx="11099800" cy="7003951"/>
          </a:xfrm>
          <a:prstGeom prst="rect">
            <a:avLst/>
          </a:prstGeom>
        </p:spPr>
        <p:txBody>
          <a:bodyPr/>
          <a:lstStyle/>
          <a:p>
            <a:pPr>
              <a:spcBef>
                <a:spcPts val="500"/>
              </a:spcBef>
            </a:pPr>
            <a:r>
              <a:t>DataPlay: easier trial-and-error specification quantified queries. </a:t>
            </a:r>
            <a:br/>
          </a:p>
          <a:p>
            <a:pPr>
              <a:spcBef>
                <a:spcPts val="500"/>
              </a:spcBef>
            </a:pPr>
            <a:r>
              <a:t>Nested universal table data model</a:t>
            </a:r>
            <a:br/>
          </a:p>
          <a:p>
            <a:pPr lvl="1">
              <a:spcBef>
                <a:spcPts val="500"/>
              </a:spcBef>
            </a:pPr>
            <a:r>
              <a:t>Syntax locality: Toggling of existential and universal quantifiers. “Tweaks” to queries could be done through graphical manipulation of query tree.</a:t>
            </a:r>
            <a:br/>
          </a:p>
          <a:p>
            <a:pPr lvl="1">
              <a:spcBef>
                <a:spcPts val="500"/>
              </a:spcBef>
            </a:pPr>
            <a:r>
              <a:t>Lack of non-answers: Query correction via examination and selection of answers and non-answers examples.</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5" name="Querying a Database is hard"/>
          <p:cNvSpPr txBox="1"/>
          <p:nvPr>
            <p:ph type="title"/>
          </p:nvPr>
        </p:nvSpPr>
        <p:spPr>
          <a:xfrm>
            <a:off x="832415" y="254000"/>
            <a:ext cx="11339970" cy="2159000"/>
          </a:xfrm>
          <a:prstGeom prst="rect">
            <a:avLst/>
          </a:prstGeom>
        </p:spPr>
        <p:txBody>
          <a:bodyPr/>
          <a:lstStyle>
            <a:lvl1pPr defTabSz="490727">
              <a:defRPr sz="6719"/>
            </a:lvl1pPr>
          </a:lstStyle>
          <a:p>
            <a:pPr/>
            <a:r>
              <a:t>Querying a Database is hard</a:t>
            </a:r>
          </a:p>
        </p:txBody>
      </p:sp>
      <p:sp>
        <p:nvSpPr>
          <p:cNvPr id="126" name="How: Language barrier…"/>
          <p:cNvSpPr txBox="1"/>
          <p:nvPr>
            <p:ph type="body" sz="half" idx="1"/>
          </p:nvPr>
        </p:nvSpPr>
        <p:spPr>
          <a:xfrm>
            <a:off x="952500" y="5928355"/>
            <a:ext cx="11541881" cy="3048457"/>
          </a:xfrm>
          <a:prstGeom prst="rect">
            <a:avLst/>
          </a:prstGeom>
        </p:spPr>
        <p:txBody>
          <a:bodyPr/>
          <a:lstStyle/>
          <a:p>
            <a:pPr>
              <a:spcBef>
                <a:spcPts val="500"/>
              </a:spcBef>
            </a:pPr>
            <a:r>
              <a:rPr b="1"/>
              <a:t>How</a:t>
            </a:r>
            <a:r>
              <a:t>: Language barrier</a:t>
            </a:r>
          </a:p>
          <a:p>
            <a:pPr>
              <a:spcBef>
                <a:spcPts val="500"/>
              </a:spcBef>
            </a:pPr>
            <a:r>
              <a:rPr b="1"/>
              <a:t>What</a:t>
            </a:r>
            <a:r>
              <a:t>: Conceptual barrier</a:t>
            </a:r>
          </a:p>
          <a:p>
            <a:pPr>
              <a:spcBef>
                <a:spcPts val="500"/>
              </a:spcBef>
            </a:pPr>
            <a:r>
              <a:rPr b="1"/>
              <a:t>Which</a:t>
            </a:r>
            <a:r>
              <a:t>: Schema barrier</a:t>
            </a:r>
          </a:p>
          <a:p>
            <a:pPr>
              <a:spcBef>
                <a:spcPts val="500"/>
              </a:spcBef>
            </a:pPr>
            <a:r>
              <a:rPr b="1"/>
              <a:t>Where</a:t>
            </a:r>
            <a:r>
              <a:t>: Data barrier</a:t>
            </a:r>
          </a:p>
          <a:p>
            <a:pPr>
              <a:spcBef>
                <a:spcPts val="500"/>
              </a:spcBef>
            </a:pPr>
            <a:r>
              <a:rPr b="1"/>
              <a:t>Why</a:t>
            </a:r>
            <a:r>
              <a:t>: Interpretation barrier</a:t>
            </a:r>
          </a:p>
        </p:txBody>
      </p:sp>
      <p:grpSp>
        <p:nvGrpSpPr>
          <p:cNvPr id="131" name="Group"/>
          <p:cNvGrpSpPr/>
          <p:nvPr/>
        </p:nvGrpSpPr>
        <p:grpSpPr>
          <a:xfrm>
            <a:off x="2341379" y="2500477"/>
            <a:ext cx="9204864" cy="2891623"/>
            <a:chOff x="0" y="0"/>
            <a:chExt cx="9204863" cy="2891622"/>
          </a:xfrm>
        </p:grpSpPr>
        <p:sp>
          <p:nvSpPr>
            <p:cNvPr id="127" name="Male"/>
            <p:cNvSpPr/>
            <p:nvPr/>
          </p:nvSpPr>
          <p:spPr>
            <a:xfrm>
              <a:off x="-1" y="454911"/>
              <a:ext cx="903049" cy="2436712"/>
            </a:xfrm>
            <a:custGeom>
              <a:avLst/>
              <a:gdLst/>
              <a:ahLst/>
              <a:cxnLst>
                <a:cxn ang="0">
                  <a:pos x="wd2" y="hd2"/>
                </a:cxn>
                <a:cxn ang="5400000">
                  <a:pos x="wd2" y="hd2"/>
                </a:cxn>
                <a:cxn ang="10800000">
                  <a:pos x="wd2" y="hd2"/>
                </a:cxn>
                <a:cxn ang="16200000">
                  <a:pos x="wd2" y="hd2"/>
                </a:cxn>
              </a:cxnLst>
              <a:rect l="0" t="0" r="r" b="b"/>
              <a:pathLst>
                <a:path w="21547" h="21600" fill="norm" stroke="1" extrusionOk="0">
                  <a:moveTo>
                    <a:pt x="10777" y="0"/>
                  </a:moveTo>
                  <a:cubicBezTo>
                    <a:pt x="9509" y="0"/>
                    <a:pt x="8239" y="180"/>
                    <a:pt x="7271" y="540"/>
                  </a:cubicBezTo>
                  <a:cubicBezTo>
                    <a:pt x="5335" y="1259"/>
                    <a:pt x="5335" y="2425"/>
                    <a:pt x="7271" y="3144"/>
                  </a:cubicBezTo>
                  <a:cubicBezTo>
                    <a:pt x="9206" y="3863"/>
                    <a:pt x="12348" y="3863"/>
                    <a:pt x="14284" y="3144"/>
                  </a:cubicBezTo>
                  <a:cubicBezTo>
                    <a:pt x="16220" y="2425"/>
                    <a:pt x="16220" y="1259"/>
                    <a:pt x="14284" y="540"/>
                  </a:cubicBezTo>
                  <a:cubicBezTo>
                    <a:pt x="13316" y="180"/>
                    <a:pt x="12046" y="0"/>
                    <a:pt x="10777" y="0"/>
                  </a:cubicBezTo>
                  <a:close/>
                  <a:moveTo>
                    <a:pt x="4845" y="4060"/>
                  </a:moveTo>
                  <a:cubicBezTo>
                    <a:pt x="2970" y="4060"/>
                    <a:pt x="1445" y="4331"/>
                    <a:pt x="907" y="4563"/>
                  </a:cubicBezTo>
                  <a:cubicBezTo>
                    <a:pt x="-23" y="4963"/>
                    <a:pt x="-21" y="5438"/>
                    <a:pt x="8" y="5606"/>
                  </a:cubicBezTo>
                  <a:lnTo>
                    <a:pt x="8" y="12393"/>
                  </a:lnTo>
                  <a:cubicBezTo>
                    <a:pt x="8" y="12733"/>
                    <a:pt x="732" y="13004"/>
                    <a:pt x="1648" y="13004"/>
                  </a:cubicBezTo>
                  <a:cubicBezTo>
                    <a:pt x="2563" y="13004"/>
                    <a:pt x="3292" y="12728"/>
                    <a:pt x="3292" y="12393"/>
                  </a:cubicBezTo>
                  <a:lnTo>
                    <a:pt x="3292" y="6777"/>
                  </a:lnTo>
                  <a:lnTo>
                    <a:pt x="4791" y="6777"/>
                  </a:lnTo>
                  <a:lnTo>
                    <a:pt x="4791" y="12641"/>
                  </a:lnTo>
                  <a:lnTo>
                    <a:pt x="4804" y="12641"/>
                  </a:lnTo>
                  <a:lnTo>
                    <a:pt x="4804" y="20628"/>
                  </a:lnTo>
                  <a:cubicBezTo>
                    <a:pt x="4804" y="21163"/>
                    <a:pt x="5982" y="21600"/>
                    <a:pt x="7421" y="21600"/>
                  </a:cubicBezTo>
                  <a:cubicBezTo>
                    <a:pt x="8860" y="21600"/>
                    <a:pt x="10037" y="21163"/>
                    <a:pt x="10037" y="20628"/>
                  </a:cubicBezTo>
                  <a:lnTo>
                    <a:pt x="10037" y="12641"/>
                  </a:lnTo>
                  <a:lnTo>
                    <a:pt x="10777" y="12641"/>
                  </a:lnTo>
                  <a:lnTo>
                    <a:pt x="11504" y="12641"/>
                  </a:lnTo>
                  <a:lnTo>
                    <a:pt x="11504" y="20628"/>
                  </a:lnTo>
                  <a:cubicBezTo>
                    <a:pt x="11504" y="21163"/>
                    <a:pt x="12682" y="21600"/>
                    <a:pt x="14121" y="21600"/>
                  </a:cubicBezTo>
                  <a:cubicBezTo>
                    <a:pt x="15559" y="21600"/>
                    <a:pt x="16737" y="21163"/>
                    <a:pt x="16737" y="20628"/>
                  </a:cubicBezTo>
                  <a:lnTo>
                    <a:pt x="16737" y="12636"/>
                  </a:lnTo>
                  <a:lnTo>
                    <a:pt x="16750" y="12636"/>
                  </a:lnTo>
                  <a:lnTo>
                    <a:pt x="16750" y="6772"/>
                  </a:lnTo>
                  <a:lnTo>
                    <a:pt x="18249" y="6772"/>
                  </a:lnTo>
                  <a:lnTo>
                    <a:pt x="18249" y="12388"/>
                  </a:lnTo>
                  <a:cubicBezTo>
                    <a:pt x="18249" y="12728"/>
                    <a:pt x="18973" y="12997"/>
                    <a:pt x="19889" y="12997"/>
                  </a:cubicBezTo>
                  <a:cubicBezTo>
                    <a:pt x="20805" y="12997"/>
                    <a:pt x="21533" y="12723"/>
                    <a:pt x="21533" y="12388"/>
                  </a:cubicBezTo>
                  <a:lnTo>
                    <a:pt x="21533" y="5606"/>
                  </a:lnTo>
                  <a:cubicBezTo>
                    <a:pt x="21577" y="5438"/>
                    <a:pt x="21564" y="4957"/>
                    <a:pt x="20634" y="4563"/>
                  </a:cubicBezTo>
                  <a:cubicBezTo>
                    <a:pt x="20096" y="4336"/>
                    <a:pt x="18566" y="4060"/>
                    <a:pt x="16691" y="4060"/>
                  </a:cubicBezTo>
                  <a:lnTo>
                    <a:pt x="10777" y="4060"/>
                  </a:lnTo>
                  <a:lnTo>
                    <a:pt x="4845" y="4060"/>
                  </a:lnTo>
                  <a:close/>
                </a:path>
              </a:pathLst>
            </a:cu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28" name="⁇"/>
            <p:cNvSpPr txBox="1"/>
            <p:nvPr/>
          </p:nvSpPr>
          <p:spPr>
            <a:xfrm>
              <a:off x="1115603" y="0"/>
              <a:ext cx="775001" cy="73407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4900">
                  <a:solidFill>
                    <a:schemeClr val="accent1"/>
                  </a:solidFill>
                </a:defRPr>
              </a:lvl1pPr>
            </a:lstStyle>
            <a:p>
              <a:pPr/>
              <a:r>
                <a:t>⁇</a:t>
              </a:r>
            </a:p>
          </p:txBody>
        </p:sp>
        <p:sp>
          <p:nvSpPr>
            <p:cNvPr id="129" name="Coins"/>
            <p:cNvSpPr/>
            <p:nvPr/>
          </p:nvSpPr>
          <p:spPr>
            <a:xfrm>
              <a:off x="7185879" y="866576"/>
              <a:ext cx="2018985" cy="202504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10801" y="0"/>
                  </a:moveTo>
                  <a:cubicBezTo>
                    <a:pt x="7949" y="0"/>
                    <a:pt x="5266" y="392"/>
                    <a:pt x="3255" y="1111"/>
                  </a:cubicBezTo>
                  <a:cubicBezTo>
                    <a:pt x="1360" y="1787"/>
                    <a:pt x="273" y="2685"/>
                    <a:pt x="273" y="3572"/>
                  </a:cubicBezTo>
                  <a:cubicBezTo>
                    <a:pt x="273" y="4460"/>
                    <a:pt x="1360" y="5360"/>
                    <a:pt x="3255" y="6035"/>
                  </a:cubicBezTo>
                  <a:cubicBezTo>
                    <a:pt x="5266" y="6749"/>
                    <a:pt x="7949" y="7147"/>
                    <a:pt x="10801" y="7147"/>
                  </a:cubicBezTo>
                  <a:cubicBezTo>
                    <a:pt x="13652" y="7147"/>
                    <a:pt x="16334" y="6754"/>
                    <a:pt x="18345" y="6035"/>
                  </a:cubicBezTo>
                  <a:cubicBezTo>
                    <a:pt x="20240" y="5360"/>
                    <a:pt x="21327" y="4460"/>
                    <a:pt x="21327" y="3572"/>
                  </a:cubicBezTo>
                  <a:cubicBezTo>
                    <a:pt x="21327" y="2685"/>
                    <a:pt x="20240" y="1787"/>
                    <a:pt x="18345" y="1111"/>
                  </a:cubicBezTo>
                  <a:cubicBezTo>
                    <a:pt x="16334" y="398"/>
                    <a:pt x="13652" y="0"/>
                    <a:pt x="10801" y="0"/>
                  </a:cubicBezTo>
                  <a:close/>
                  <a:moveTo>
                    <a:pt x="12" y="4505"/>
                  </a:moveTo>
                  <a:lnTo>
                    <a:pt x="12" y="5914"/>
                  </a:lnTo>
                  <a:cubicBezTo>
                    <a:pt x="12" y="8033"/>
                    <a:pt x="4846" y="9754"/>
                    <a:pt x="10811" y="9754"/>
                  </a:cubicBezTo>
                  <a:cubicBezTo>
                    <a:pt x="16776" y="9754"/>
                    <a:pt x="21600" y="8039"/>
                    <a:pt x="21600" y="5914"/>
                  </a:cubicBezTo>
                  <a:lnTo>
                    <a:pt x="21600" y="4505"/>
                  </a:lnTo>
                  <a:cubicBezTo>
                    <a:pt x="21136" y="5284"/>
                    <a:pt x="20088" y="5991"/>
                    <a:pt x="18531" y="6541"/>
                  </a:cubicBezTo>
                  <a:cubicBezTo>
                    <a:pt x="16460" y="7276"/>
                    <a:pt x="13718" y="7679"/>
                    <a:pt x="10806" y="7679"/>
                  </a:cubicBezTo>
                  <a:cubicBezTo>
                    <a:pt x="7894" y="7679"/>
                    <a:pt x="5146" y="7276"/>
                    <a:pt x="3081" y="6541"/>
                  </a:cubicBezTo>
                  <a:cubicBezTo>
                    <a:pt x="1524" y="5985"/>
                    <a:pt x="476" y="5284"/>
                    <a:pt x="12" y="4505"/>
                  </a:cubicBezTo>
                  <a:close/>
                  <a:moveTo>
                    <a:pt x="0" y="7320"/>
                  </a:moveTo>
                  <a:lnTo>
                    <a:pt x="0" y="8284"/>
                  </a:lnTo>
                  <a:cubicBezTo>
                    <a:pt x="0" y="10402"/>
                    <a:pt x="4836" y="12123"/>
                    <a:pt x="10801" y="12123"/>
                  </a:cubicBezTo>
                  <a:cubicBezTo>
                    <a:pt x="16766" y="12123"/>
                    <a:pt x="21600" y="10408"/>
                    <a:pt x="21600" y="8284"/>
                  </a:cubicBezTo>
                  <a:lnTo>
                    <a:pt x="21600" y="7320"/>
                  </a:lnTo>
                  <a:cubicBezTo>
                    <a:pt x="21458" y="7495"/>
                    <a:pt x="21295" y="7664"/>
                    <a:pt x="21098" y="7827"/>
                  </a:cubicBezTo>
                  <a:cubicBezTo>
                    <a:pt x="20508" y="8329"/>
                    <a:pt x="19672" y="8769"/>
                    <a:pt x="18618" y="9145"/>
                  </a:cubicBezTo>
                  <a:cubicBezTo>
                    <a:pt x="16520" y="9891"/>
                    <a:pt x="13745" y="10299"/>
                    <a:pt x="10801" y="10299"/>
                  </a:cubicBezTo>
                  <a:cubicBezTo>
                    <a:pt x="7856" y="10299"/>
                    <a:pt x="5080" y="9891"/>
                    <a:pt x="2982" y="9145"/>
                  </a:cubicBezTo>
                  <a:cubicBezTo>
                    <a:pt x="1928" y="8769"/>
                    <a:pt x="1099" y="8329"/>
                    <a:pt x="504" y="7827"/>
                  </a:cubicBezTo>
                  <a:cubicBezTo>
                    <a:pt x="307" y="7664"/>
                    <a:pt x="142" y="7495"/>
                    <a:pt x="0" y="7320"/>
                  </a:cubicBezTo>
                  <a:close/>
                  <a:moveTo>
                    <a:pt x="0" y="9689"/>
                  </a:moveTo>
                  <a:lnTo>
                    <a:pt x="0" y="10653"/>
                  </a:lnTo>
                  <a:cubicBezTo>
                    <a:pt x="0" y="12771"/>
                    <a:pt x="4836" y="14492"/>
                    <a:pt x="10801" y="14492"/>
                  </a:cubicBezTo>
                  <a:cubicBezTo>
                    <a:pt x="16766" y="14492"/>
                    <a:pt x="21600" y="12777"/>
                    <a:pt x="21600" y="10653"/>
                  </a:cubicBezTo>
                  <a:lnTo>
                    <a:pt x="21600" y="9689"/>
                  </a:lnTo>
                  <a:cubicBezTo>
                    <a:pt x="21458" y="9864"/>
                    <a:pt x="21295" y="10033"/>
                    <a:pt x="21098" y="10197"/>
                  </a:cubicBezTo>
                  <a:cubicBezTo>
                    <a:pt x="20508" y="10698"/>
                    <a:pt x="19672" y="11138"/>
                    <a:pt x="18618" y="11514"/>
                  </a:cubicBezTo>
                  <a:cubicBezTo>
                    <a:pt x="16520" y="12260"/>
                    <a:pt x="13745" y="12668"/>
                    <a:pt x="10801" y="12668"/>
                  </a:cubicBezTo>
                  <a:cubicBezTo>
                    <a:pt x="7856" y="12668"/>
                    <a:pt x="5080" y="12260"/>
                    <a:pt x="2982" y="11514"/>
                  </a:cubicBezTo>
                  <a:cubicBezTo>
                    <a:pt x="1928" y="11138"/>
                    <a:pt x="1099" y="10698"/>
                    <a:pt x="504" y="10197"/>
                  </a:cubicBezTo>
                  <a:cubicBezTo>
                    <a:pt x="307" y="10033"/>
                    <a:pt x="142" y="9864"/>
                    <a:pt x="0" y="9689"/>
                  </a:cubicBezTo>
                  <a:close/>
                  <a:moveTo>
                    <a:pt x="0" y="12059"/>
                  </a:moveTo>
                  <a:lnTo>
                    <a:pt x="0" y="13022"/>
                  </a:lnTo>
                  <a:cubicBezTo>
                    <a:pt x="0" y="15141"/>
                    <a:pt x="4836" y="16862"/>
                    <a:pt x="10801" y="16862"/>
                  </a:cubicBezTo>
                  <a:cubicBezTo>
                    <a:pt x="16766" y="16862"/>
                    <a:pt x="21600" y="15146"/>
                    <a:pt x="21600" y="13022"/>
                  </a:cubicBezTo>
                  <a:lnTo>
                    <a:pt x="21600" y="12059"/>
                  </a:lnTo>
                  <a:cubicBezTo>
                    <a:pt x="21458" y="12233"/>
                    <a:pt x="21295" y="12402"/>
                    <a:pt x="21098" y="12566"/>
                  </a:cubicBezTo>
                  <a:cubicBezTo>
                    <a:pt x="20508" y="13067"/>
                    <a:pt x="19672" y="13507"/>
                    <a:pt x="18618" y="13883"/>
                  </a:cubicBezTo>
                  <a:cubicBezTo>
                    <a:pt x="16520" y="14629"/>
                    <a:pt x="13745" y="15037"/>
                    <a:pt x="10801" y="15037"/>
                  </a:cubicBezTo>
                  <a:cubicBezTo>
                    <a:pt x="7856" y="15037"/>
                    <a:pt x="5080" y="14629"/>
                    <a:pt x="2982" y="13883"/>
                  </a:cubicBezTo>
                  <a:cubicBezTo>
                    <a:pt x="1928" y="13507"/>
                    <a:pt x="1099" y="13067"/>
                    <a:pt x="504" y="12566"/>
                  </a:cubicBezTo>
                  <a:cubicBezTo>
                    <a:pt x="307" y="12402"/>
                    <a:pt x="142" y="12233"/>
                    <a:pt x="0" y="12059"/>
                  </a:cubicBezTo>
                  <a:close/>
                  <a:moveTo>
                    <a:pt x="0" y="14428"/>
                  </a:moveTo>
                  <a:lnTo>
                    <a:pt x="0" y="15391"/>
                  </a:lnTo>
                  <a:cubicBezTo>
                    <a:pt x="0" y="17510"/>
                    <a:pt x="4836" y="19231"/>
                    <a:pt x="10801" y="19231"/>
                  </a:cubicBezTo>
                  <a:cubicBezTo>
                    <a:pt x="16766" y="19231"/>
                    <a:pt x="21600" y="17515"/>
                    <a:pt x="21600" y="15391"/>
                  </a:cubicBezTo>
                  <a:lnTo>
                    <a:pt x="21600" y="14428"/>
                  </a:lnTo>
                  <a:cubicBezTo>
                    <a:pt x="21458" y="14602"/>
                    <a:pt x="21295" y="14772"/>
                    <a:pt x="21098" y="14935"/>
                  </a:cubicBezTo>
                  <a:cubicBezTo>
                    <a:pt x="20508" y="15436"/>
                    <a:pt x="19672" y="15877"/>
                    <a:pt x="18618" y="16252"/>
                  </a:cubicBezTo>
                  <a:cubicBezTo>
                    <a:pt x="16520" y="16998"/>
                    <a:pt x="13745" y="17406"/>
                    <a:pt x="10801" y="17406"/>
                  </a:cubicBezTo>
                  <a:cubicBezTo>
                    <a:pt x="7856" y="17406"/>
                    <a:pt x="5080" y="16998"/>
                    <a:pt x="2982" y="16252"/>
                  </a:cubicBezTo>
                  <a:cubicBezTo>
                    <a:pt x="1928" y="15877"/>
                    <a:pt x="1099" y="15436"/>
                    <a:pt x="504" y="14935"/>
                  </a:cubicBezTo>
                  <a:cubicBezTo>
                    <a:pt x="307" y="14772"/>
                    <a:pt x="142" y="14602"/>
                    <a:pt x="0" y="14428"/>
                  </a:cubicBezTo>
                  <a:close/>
                  <a:moveTo>
                    <a:pt x="0" y="16797"/>
                  </a:moveTo>
                  <a:lnTo>
                    <a:pt x="0" y="17760"/>
                  </a:lnTo>
                  <a:cubicBezTo>
                    <a:pt x="0" y="19879"/>
                    <a:pt x="4836" y="21600"/>
                    <a:pt x="10801" y="21600"/>
                  </a:cubicBezTo>
                  <a:cubicBezTo>
                    <a:pt x="16766" y="21600"/>
                    <a:pt x="21600" y="19879"/>
                    <a:pt x="21600" y="17760"/>
                  </a:cubicBezTo>
                  <a:lnTo>
                    <a:pt x="21600" y="16797"/>
                  </a:lnTo>
                  <a:cubicBezTo>
                    <a:pt x="21458" y="16971"/>
                    <a:pt x="21295" y="17141"/>
                    <a:pt x="21098" y="17304"/>
                  </a:cubicBezTo>
                  <a:cubicBezTo>
                    <a:pt x="20508" y="17805"/>
                    <a:pt x="19672" y="18246"/>
                    <a:pt x="18618" y="18622"/>
                  </a:cubicBezTo>
                  <a:cubicBezTo>
                    <a:pt x="16520" y="19368"/>
                    <a:pt x="13745" y="19775"/>
                    <a:pt x="10801" y="19775"/>
                  </a:cubicBezTo>
                  <a:cubicBezTo>
                    <a:pt x="7856" y="19775"/>
                    <a:pt x="5080" y="19368"/>
                    <a:pt x="2982" y="18622"/>
                  </a:cubicBezTo>
                  <a:cubicBezTo>
                    <a:pt x="1928" y="18246"/>
                    <a:pt x="1099" y="17805"/>
                    <a:pt x="504" y="17304"/>
                  </a:cubicBezTo>
                  <a:cubicBezTo>
                    <a:pt x="307" y="17141"/>
                    <a:pt x="142" y="16971"/>
                    <a:pt x="0" y="16797"/>
                  </a:cubicBezTo>
                  <a:close/>
                </a:path>
              </a:pathLst>
            </a:cu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30" name="Line"/>
            <p:cNvSpPr/>
            <p:nvPr/>
          </p:nvSpPr>
          <p:spPr>
            <a:xfrm>
              <a:off x="1499633" y="1879099"/>
              <a:ext cx="5089661" cy="1"/>
            </a:xfrm>
            <a:prstGeom prst="line">
              <a:avLst/>
            </a:prstGeom>
            <a:noFill/>
            <a:ln w="63500" cap="flat">
              <a:solidFill>
                <a:schemeClr val="accent1"/>
              </a:solidFill>
              <a:prstDash val="solid"/>
              <a:miter lim="400000"/>
              <a:tailEnd type="triangle" w="med" len="med"/>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32" name="Kersten et al. (VLDB’11), Jagadish et al. (SIGMOD’07)"/>
          <p:cNvSpPr txBox="1"/>
          <p:nvPr/>
        </p:nvSpPr>
        <p:spPr>
          <a:xfrm>
            <a:off x="989640" y="8978399"/>
            <a:ext cx="7430021" cy="46136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0" i="1"/>
            </a:lvl1pPr>
          </a:lstStyle>
          <a:p>
            <a:pPr/>
            <a:r>
              <a:t>Kersten et al. (VLDB’11), Jagadish et al. (SIGMOD’07)</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6" name="Problem"/>
          <p:cNvSpPr txBox="1"/>
          <p:nvPr>
            <p:ph type="title"/>
          </p:nvPr>
        </p:nvSpPr>
        <p:spPr>
          <a:prstGeom prst="rect">
            <a:avLst/>
          </a:prstGeom>
        </p:spPr>
        <p:txBody>
          <a:bodyPr/>
          <a:lstStyle/>
          <a:p>
            <a:pPr/>
            <a:r>
              <a:t>Problem</a:t>
            </a:r>
          </a:p>
        </p:txBody>
      </p:sp>
      <p:sp>
        <p:nvSpPr>
          <p:cNvPr id="137" name="Existing query specifications makes it hard to specify quantified queries."/>
          <p:cNvSpPr txBox="1"/>
          <p:nvPr>
            <p:ph type="body" sz="quarter" idx="1"/>
          </p:nvPr>
        </p:nvSpPr>
        <p:spPr>
          <a:xfrm>
            <a:off x="952500" y="2802360"/>
            <a:ext cx="11099800" cy="1472185"/>
          </a:xfrm>
          <a:prstGeom prst="rect">
            <a:avLst/>
          </a:prstGeom>
        </p:spPr>
        <p:txBody>
          <a:bodyPr/>
          <a:lstStyle>
            <a:lvl1pPr>
              <a:spcBef>
                <a:spcPts val="500"/>
              </a:spcBef>
            </a:lvl1pPr>
          </a:lstStyle>
          <a:p>
            <a:pPr/>
            <a:r>
              <a:t>Existing query specifications makes it hard to specify quantified queries.</a:t>
            </a:r>
          </a:p>
        </p:txBody>
      </p:sp>
      <p:pic>
        <p:nvPicPr>
          <p:cNvPr id="138" name="Screen Shot 2017-11-04 at 9.58.50 AM.png" descr="Screen Shot 2017-11-04 at 9.58.50 AM.png"/>
          <p:cNvPicPr>
            <a:picLocks noChangeAspect="1"/>
          </p:cNvPicPr>
          <p:nvPr/>
        </p:nvPicPr>
        <p:blipFill>
          <a:blip r:embed="rId3">
            <a:extLst/>
          </a:blip>
          <a:stretch>
            <a:fillRect/>
          </a:stretch>
        </p:blipFill>
        <p:spPr>
          <a:xfrm>
            <a:off x="799830" y="4412426"/>
            <a:ext cx="6474351" cy="3754036"/>
          </a:xfrm>
          <a:prstGeom prst="rect">
            <a:avLst/>
          </a:prstGeom>
          <a:ln>
            <a:solidFill>
              <a:srgbClr val="000000"/>
            </a:solidFill>
            <a:miter lim="400000"/>
          </a:ln>
        </p:spPr>
      </p:pic>
      <p:sp>
        <p:nvSpPr>
          <p:cNvPr id="139" name="VIQING: Visual Interactive QueryING, Olsten et al. (1998)"/>
          <p:cNvSpPr txBox="1"/>
          <p:nvPr/>
        </p:nvSpPr>
        <p:spPr>
          <a:xfrm>
            <a:off x="3609004" y="8304343"/>
            <a:ext cx="3730080"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2800"/>
              </a:lnSpc>
              <a:defRPr b="0" i="1" sz="1200">
                <a:latin typeface="Times"/>
                <a:ea typeface="Times"/>
                <a:cs typeface="Times"/>
                <a:sym typeface="Times"/>
              </a:defRPr>
            </a:pPr>
            <a:r>
              <a:t>VIQING: Visual Interactive QueryING,</a:t>
            </a:r>
            <a:r>
              <a:rPr i="0"/>
              <a:t> Olsten et al. (1998)</a:t>
            </a:r>
          </a:p>
        </p:txBody>
      </p:sp>
      <p:pic>
        <p:nvPicPr>
          <p:cNvPr id="140" name="Image" descr="Image"/>
          <p:cNvPicPr>
            <a:picLocks noChangeAspect="1"/>
          </p:cNvPicPr>
          <p:nvPr/>
        </p:nvPicPr>
        <p:blipFill>
          <a:blip r:embed="rId4">
            <a:extLst/>
          </a:blip>
          <a:stretch>
            <a:fillRect/>
          </a:stretch>
        </p:blipFill>
        <p:spPr>
          <a:xfrm>
            <a:off x="7920971" y="4755624"/>
            <a:ext cx="4235664" cy="3557957"/>
          </a:xfrm>
          <a:prstGeom prst="rect">
            <a:avLst/>
          </a:prstGeom>
          <a:ln w="12700">
            <a:miter lim="400000"/>
          </a:ln>
        </p:spPr>
      </p:pic>
      <p:sp>
        <p:nvSpPr>
          <p:cNvPr id="141" name="Faceted Search"/>
          <p:cNvSpPr txBox="1"/>
          <p:nvPr/>
        </p:nvSpPr>
        <p:spPr>
          <a:xfrm>
            <a:off x="9518350" y="8394794"/>
            <a:ext cx="1040905" cy="2794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l" defTabSz="457200">
              <a:lnSpc>
                <a:spcPts val="2800"/>
              </a:lnSpc>
              <a:defRPr b="0" sz="1200">
                <a:latin typeface="Times"/>
                <a:ea typeface="Times"/>
                <a:cs typeface="Times"/>
                <a:sym typeface="Times"/>
              </a:defRPr>
            </a:lvl1pPr>
          </a:lstStyle>
          <a:p>
            <a:pPr/>
            <a:r>
              <a:t>Faceted Search</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45" name="Quantified queries"/>
          <p:cNvSpPr txBox="1"/>
          <p:nvPr>
            <p:ph type="title"/>
          </p:nvPr>
        </p:nvSpPr>
        <p:spPr>
          <a:prstGeom prst="rect">
            <a:avLst/>
          </a:prstGeom>
        </p:spPr>
        <p:txBody>
          <a:bodyPr/>
          <a:lstStyle/>
          <a:p>
            <a:pPr/>
            <a:r>
              <a:t>Quantified queries</a:t>
            </a:r>
          </a:p>
        </p:txBody>
      </p:sp>
      <p:sp>
        <p:nvSpPr>
          <p:cNvPr id="146" name="Quantified queries: evaluates constraints over sets of tuples to determine whether a set satisfies the queries."/>
          <p:cNvSpPr txBox="1"/>
          <p:nvPr>
            <p:ph type="body" sz="quarter" idx="1"/>
          </p:nvPr>
        </p:nvSpPr>
        <p:spPr>
          <a:xfrm>
            <a:off x="1127871" y="2770640"/>
            <a:ext cx="11099801" cy="1242267"/>
          </a:xfrm>
          <a:prstGeom prst="rect">
            <a:avLst/>
          </a:prstGeom>
        </p:spPr>
        <p:txBody>
          <a:bodyPr/>
          <a:lstStyle>
            <a:lvl1pPr>
              <a:spcBef>
                <a:spcPts val="500"/>
              </a:spcBef>
            </a:lvl1pPr>
          </a:lstStyle>
          <a:p>
            <a:pPr/>
            <a:r>
              <a:t>Quantified queries: evaluates constraints over sets of tuples to determine whether a set satisfies the queries.</a:t>
            </a:r>
          </a:p>
        </p:txBody>
      </p:sp>
      <p:grpSp>
        <p:nvGrpSpPr>
          <p:cNvPr id="151" name="Group"/>
          <p:cNvGrpSpPr/>
          <p:nvPr/>
        </p:nvGrpSpPr>
        <p:grpSpPr>
          <a:xfrm>
            <a:off x="1902803" y="5282591"/>
            <a:ext cx="3766940" cy="2929642"/>
            <a:chOff x="0" y="84164"/>
            <a:chExt cx="3766939" cy="2929640"/>
          </a:xfrm>
        </p:grpSpPr>
        <p:sp>
          <p:nvSpPr>
            <p:cNvPr id="147" name="Bouquet"/>
            <p:cNvSpPr/>
            <p:nvPr/>
          </p:nvSpPr>
          <p:spPr>
            <a:xfrm rot="18900000">
              <a:off x="604130" y="378131"/>
              <a:ext cx="1209466" cy="2209718"/>
            </a:xfrm>
            <a:custGeom>
              <a:avLst/>
              <a:gdLst/>
              <a:ahLst/>
              <a:cxnLst>
                <a:cxn ang="0">
                  <a:pos x="wd2" y="hd2"/>
                </a:cxn>
                <a:cxn ang="5400000">
                  <a:pos x="wd2" y="hd2"/>
                </a:cxn>
                <a:cxn ang="10800000">
                  <a:pos x="wd2" y="hd2"/>
                </a:cxn>
                <a:cxn ang="16200000">
                  <a:pos x="wd2" y="hd2"/>
                </a:cxn>
              </a:cxnLst>
              <a:rect l="0" t="0" r="r" b="b"/>
              <a:pathLst>
                <a:path w="21171" h="21600" fill="norm" stroke="1" extrusionOk="0">
                  <a:moveTo>
                    <a:pt x="10545" y="0"/>
                  </a:moveTo>
                  <a:cubicBezTo>
                    <a:pt x="9711" y="0"/>
                    <a:pt x="9034" y="378"/>
                    <a:pt x="9034" y="844"/>
                  </a:cubicBezTo>
                  <a:cubicBezTo>
                    <a:pt x="9034" y="992"/>
                    <a:pt x="9070" y="1145"/>
                    <a:pt x="9131" y="1298"/>
                  </a:cubicBezTo>
                  <a:cubicBezTo>
                    <a:pt x="8926" y="1192"/>
                    <a:pt x="8706" y="1097"/>
                    <a:pt x="8476" y="1023"/>
                  </a:cubicBezTo>
                  <a:cubicBezTo>
                    <a:pt x="7754" y="790"/>
                    <a:pt x="6833" y="928"/>
                    <a:pt x="6416" y="1332"/>
                  </a:cubicBezTo>
                  <a:cubicBezTo>
                    <a:pt x="5999" y="1735"/>
                    <a:pt x="6246" y="2251"/>
                    <a:pt x="6968" y="2484"/>
                  </a:cubicBezTo>
                  <a:cubicBezTo>
                    <a:pt x="7198" y="2558"/>
                    <a:pt x="7454" y="2617"/>
                    <a:pt x="7721" y="2663"/>
                  </a:cubicBezTo>
                  <a:cubicBezTo>
                    <a:pt x="7454" y="2710"/>
                    <a:pt x="7198" y="2769"/>
                    <a:pt x="6968" y="2843"/>
                  </a:cubicBezTo>
                  <a:cubicBezTo>
                    <a:pt x="6246" y="3076"/>
                    <a:pt x="5999" y="3592"/>
                    <a:pt x="6416" y="3995"/>
                  </a:cubicBezTo>
                  <a:cubicBezTo>
                    <a:pt x="6833" y="4398"/>
                    <a:pt x="7754" y="4536"/>
                    <a:pt x="8476" y="4303"/>
                  </a:cubicBezTo>
                  <a:cubicBezTo>
                    <a:pt x="8706" y="4229"/>
                    <a:pt x="8926" y="4134"/>
                    <a:pt x="9131" y="4029"/>
                  </a:cubicBezTo>
                  <a:cubicBezTo>
                    <a:pt x="9070" y="4181"/>
                    <a:pt x="9034" y="4334"/>
                    <a:pt x="9034" y="4483"/>
                  </a:cubicBezTo>
                  <a:cubicBezTo>
                    <a:pt x="9034" y="4852"/>
                    <a:pt x="9460" y="5165"/>
                    <a:pt x="10054" y="5279"/>
                  </a:cubicBezTo>
                  <a:lnTo>
                    <a:pt x="10054" y="21600"/>
                  </a:lnTo>
                  <a:lnTo>
                    <a:pt x="11033" y="21600"/>
                  </a:lnTo>
                  <a:lnTo>
                    <a:pt x="11033" y="5279"/>
                  </a:lnTo>
                  <a:cubicBezTo>
                    <a:pt x="11627" y="5165"/>
                    <a:pt x="12053" y="4852"/>
                    <a:pt x="12053" y="4483"/>
                  </a:cubicBezTo>
                  <a:cubicBezTo>
                    <a:pt x="12053" y="4334"/>
                    <a:pt x="12017" y="4181"/>
                    <a:pt x="11956" y="4029"/>
                  </a:cubicBezTo>
                  <a:cubicBezTo>
                    <a:pt x="12161" y="4134"/>
                    <a:pt x="12381" y="4229"/>
                    <a:pt x="12611" y="4303"/>
                  </a:cubicBezTo>
                  <a:cubicBezTo>
                    <a:pt x="13333" y="4536"/>
                    <a:pt x="14257" y="4398"/>
                    <a:pt x="14674" y="3995"/>
                  </a:cubicBezTo>
                  <a:cubicBezTo>
                    <a:pt x="15091" y="3592"/>
                    <a:pt x="14844" y="3076"/>
                    <a:pt x="14122" y="2843"/>
                  </a:cubicBezTo>
                  <a:cubicBezTo>
                    <a:pt x="13892" y="2769"/>
                    <a:pt x="13636" y="2710"/>
                    <a:pt x="13369" y="2663"/>
                  </a:cubicBezTo>
                  <a:cubicBezTo>
                    <a:pt x="13636" y="2617"/>
                    <a:pt x="13892" y="2558"/>
                    <a:pt x="14122" y="2484"/>
                  </a:cubicBezTo>
                  <a:cubicBezTo>
                    <a:pt x="14844" y="2251"/>
                    <a:pt x="15091" y="1735"/>
                    <a:pt x="14674" y="1332"/>
                  </a:cubicBezTo>
                  <a:cubicBezTo>
                    <a:pt x="14257" y="928"/>
                    <a:pt x="13333" y="790"/>
                    <a:pt x="12611" y="1023"/>
                  </a:cubicBezTo>
                  <a:cubicBezTo>
                    <a:pt x="12381" y="1097"/>
                    <a:pt x="12161" y="1192"/>
                    <a:pt x="11956" y="1298"/>
                  </a:cubicBezTo>
                  <a:cubicBezTo>
                    <a:pt x="12017" y="1145"/>
                    <a:pt x="12053" y="992"/>
                    <a:pt x="12053" y="844"/>
                  </a:cubicBezTo>
                  <a:cubicBezTo>
                    <a:pt x="12053" y="378"/>
                    <a:pt x="11379" y="0"/>
                    <a:pt x="10545" y="0"/>
                  </a:cubicBezTo>
                  <a:close/>
                  <a:moveTo>
                    <a:pt x="10545" y="1987"/>
                  </a:moveTo>
                  <a:cubicBezTo>
                    <a:pt x="11214" y="1987"/>
                    <a:pt x="11756" y="2290"/>
                    <a:pt x="11756" y="2663"/>
                  </a:cubicBezTo>
                  <a:cubicBezTo>
                    <a:pt x="11756" y="3037"/>
                    <a:pt x="11214" y="3339"/>
                    <a:pt x="10545" y="3339"/>
                  </a:cubicBezTo>
                  <a:cubicBezTo>
                    <a:pt x="9876" y="3339"/>
                    <a:pt x="9335" y="3037"/>
                    <a:pt x="9335" y="2663"/>
                  </a:cubicBezTo>
                  <a:cubicBezTo>
                    <a:pt x="9335" y="2290"/>
                    <a:pt x="9876" y="1987"/>
                    <a:pt x="10545" y="1987"/>
                  </a:cubicBezTo>
                  <a:close/>
                  <a:moveTo>
                    <a:pt x="4332" y="4012"/>
                  </a:moveTo>
                  <a:cubicBezTo>
                    <a:pt x="3498" y="4012"/>
                    <a:pt x="2824" y="4390"/>
                    <a:pt x="2824" y="4855"/>
                  </a:cubicBezTo>
                  <a:cubicBezTo>
                    <a:pt x="2824" y="5004"/>
                    <a:pt x="2860" y="5157"/>
                    <a:pt x="2921" y="5309"/>
                  </a:cubicBezTo>
                  <a:cubicBezTo>
                    <a:pt x="2715" y="5204"/>
                    <a:pt x="2496" y="5109"/>
                    <a:pt x="2266" y="5035"/>
                  </a:cubicBezTo>
                  <a:cubicBezTo>
                    <a:pt x="1544" y="4802"/>
                    <a:pt x="620" y="4940"/>
                    <a:pt x="203" y="5343"/>
                  </a:cubicBezTo>
                  <a:cubicBezTo>
                    <a:pt x="-214" y="5746"/>
                    <a:pt x="33" y="6262"/>
                    <a:pt x="755" y="6495"/>
                  </a:cubicBezTo>
                  <a:cubicBezTo>
                    <a:pt x="985" y="6569"/>
                    <a:pt x="1241" y="6628"/>
                    <a:pt x="1507" y="6675"/>
                  </a:cubicBezTo>
                  <a:cubicBezTo>
                    <a:pt x="1241" y="6721"/>
                    <a:pt x="985" y="6780"/>
                    <a:pt x="755" y="6854"/>
                  </a:cubicBezTo>
                  <a:cubicBezTo>
                    <a:pt x="33" y="7087"/>
                    <a:pt x="-214" y="7603"/>
                    <a:pt x="203" y="8006"/>
                  </a:cubicBezTo>
                  <a:cubicBezTo>
                    <a:pt x="620" y="8410"/>
                    <a:pt x="1544" y="8548"/>
                    <a:pt x="2266" y="8315"/>
                  </a:cubicBezTo>
                  <a:cubicBezTo>
                    <a:pt x="2496" y="8241"/>
                    <a:pt x="2715" y="8146"/>
                    <a:pt x="2921" y="8040"/>
                  </a:cubicBezTo>
                  <a:cubicBezTo>
                    <a:pt x="2860" y="8193"/>
                    <a:pt x="2824" y="8346"/>
                    <a:pt x="2824" y="8494"/>
                  </a:cubicBezTo>
                  <a:cubicBezTo>
                    <a:pt x="2824" y="8960"/>
                    <a:pt x="3498" y="9338"/>
                    <a:pt x="4332" y="9338"/>
                  </a:cubicBezTo>
                  <a:cubicBezTo>
                    <a:pt x="5058" y="9338"/>
                    <a:pt x="5665" y="9052"/>
                    <a:pt x="5809" y="8670"/>
                  </a:cubicBezTo>
                  <a:cubicBezTo>
                    <a:pt x="6949" y="9833"/>
                    <a:pt x="8527" y="11866"/>
                    <a:pt x="8534" y="14227"/>
                  </a:cubicBezTo>
                  <a:cubicBezTo>
                    <a:pt x="8244" y="13960"/>
                    <a:pt x="7707" y="13680"/>
                    <a:pt x="6729" y="13460"/>
                  </a:cubicBezTo>
                  <a:cubicBezTo>
                    <a:pt x="4129" y="12874"/>
                    <a:pt x="3807" y="12323"/>
                    <a:pt x="3807" y="12323"/>
                  </a:cubicBezTo>
                  <a:cubicBezTo>
                    <a:pt x="3807" y="12323"/>
                    <a:pt x="3482" y="13972"/>
                    <a:pt x="5327" y="14881"/>
                  </a:cubicBezTo>
                  <a:cubicBezTo>
                    <a:pt x="6822" y="15618"/>
                    <a:pt x="7968" y="15407"/>
                    <a:pt x="8491" y="15234"/>
                  </a:cubicBezTo>
                  <a:cubicBezTo>
                    <a:pt x="8226" y="18494"/>
                    <a:pt x="6757" y="20968"/>
                    <a:pt x="6741" y="20995"/>
                  </a:cubicBezTo>
                  <a:lnTo>
                    <a:pt x="7666" y="21170"/>
                  </a:lnTo>
                  <a:cubicBezTo>
                    <a:pt x="7741" y="21045"/>
                    <a:pt x="9511" y="18073"/>
                    <a:pt x="9511" y="14242"/>
                  </a:cubicBezTo>
                  <a:cubicBezTo>
                    <a:pt x="9511" y="11717"/>
                    <a:pt x="7854" y="9589"/>
                    <a:pt x="6653" y="8379"/>
                  </a:cubicBezTo>
                  <a:cubicBezTo>
                    <a:pt x="7325" y="8512"/>
                    <a:pt x="8094" y="8364"/>
                    <a:pt x="8464" y="8006"/>
                  </a:cubicBezTo>
                  <a:cubicBezTo>
                    <a:pt x="8881" y="7603"/>
                    <a:pt x="8631" y="7087"/>
                    <a:pt x="7909" y="6854"/>
                  </a:cubicBezTo>
                  <a:cubicBezTo>
                    <a:pt x="7679" y="6780"/>
                    <a:pt x="7423" y="6721"/>
                    <a:pt x="7156" y="6675"/>
                  </a:cubicBezTo>
                  <a:cubicBezTo>
                    <a:pt x="7423" y="6628"/>
                    <a:pt x="7679" y="6569"/>
                    <a:pt x="7909" y="6495"/>
                  </a:cubicBezTo>
                  <a:cubicBezTo>
                    <a:pt x="8631" y="6262"/>
                    <a:pt x="8881" y="5746"/>
                    <a:pt x="8464" y="5343"/>
                  </a:cubicBezTo>
                  <a:cubicBezTo>
                    <a:pt x="8047" y="4940"/>
                    <a:pt x="7123" y="4802"/>
                    <a:pt x="6401" y="5035"/>
                  </a:cubicBezTo>
                  <a:cubicBezTo>
                    <a:pt x="6171" y="5109"/>
                    <a:pt x="5951" y="5204"/>
                    <a:pt x="5746" y="5309"/>
                  </a:cubicBezTo>
                  <a:cubicBezTo>
                    <a:pt x="5807" y="5157"/>
                    <a:pt x="5843" y="5004"/>
                    <a:pt x="5843" y="4855"/>
                  </a:cubicBezTo>
                  <a:cubicBezTo>
                    <a:pt x="5843" y="4390"/>
                    <a:pt x="5166" y="4012"/>
                    <a:pt x="4332" y="4012"/>
                  </a:cubicBezTo>
                  <a:close/>
                  <a:moveTo>
                    <a:pt x="16840" y="4012"/>
                  </a:moveTo>
                  <a:cubicBezTo>
                    <a:pt x="16006" y="4012"/>
                    <a:pt x="15332" y="4390"/>
                    <a:pt x="15332" y="4855"/>
                  </a:cubicBezTo>
                  <a:cubicBezTo>
                    <a:pt x="15332" y="5004"/>
                    <a:pt x="15368" y="5157"/>
                    <a:pt x="15429" y="5309"/>
                  </a:cubicBezTo>
                  <a:cubicBezTo>
                    <a:pt x="15224" y="5204"/>
                    <a:pt x="15004" y="5109"/>
                    <a:pt x="14774" y="5035"/>
                  </a:cubicBezTo>
                  <a:cubicBezTo>
                    <a:pt x="14052" y="4802"/>
                    <a:pt x="13128" y="4940"/>
                    <a:pt x="12711" y="5343"/>
                  </a:cubicBezTo>
                  <a:cubicBezTo>
                    <a:pt x="12294" y="5746"/>
                    <a:pt x="12541" y="6262"/>
                    <a:pt x="13263" y="6495"/>
                  </a:cubicBezTo>
                  <a:cubicBezTo>
                    <a:pt x="13493" y="6569"/>
                    <a:pt x="13749" y="6628"/>
                    <a:pt x="14016" y="6675"/>
                  </a:cubicBezTo>
                  <a:cubicBezTo>
                    <a:pt x="13749" y="6721"/>
                    <a:pt x="13493" y="6780"/>
                    <a:pt x="13263" y="6854"/>
                  </a:cubicBezTo>
                  <a:cubicBezTo>
                    <a:pt x="12541" y="7087"/>
                    <a:pt x="12294" y="7603"/>
                    <a:pt x="12711" y="8006"/>
                  </a:cubicBezTo>
                  <a:cubicBezTo>
                    <a:pt x="13081" y="8364"/>
                    <a:pt x="13850" y="8512"/>
                    <a:pt x="14522" y="8379"/>
                  </a:cubicBezTo>
                  <a:cubicBezTo>
                    <a:pt x="13321" y="9589"/>
                    <a:pt x="11661" y="11717"/>
                    <a:pt x="11661" y="14242"/>
                  </a:cubicBezTo>
                  <a:cubicBezTo>
                    <a:pt x="11661" y="18073"/>
                    <a:pt x="13431" y="21045"/>
                    <a:pt x="13506" y="21170"/>
                  </a:cubicBezTo>
                  <a:lnTo>
                    <a:pt x="14434" y="20995"/>
                  </a:lnTo>
                  <a:cubicBezTo>
                    <a:pt x="14416" y="20965"/>
                    <a:pt x="12641" y="17979"/>
                    <a:pt x="12641" y="14242"/>
                  </a:cubicBezTo>
                  <a:cubicBezTo>
                    <a:pt x="12641" y="13827"/>
                    <a:pt x="12692" y="13423"/>
                    <a:pt x="12778" y="13031"/>
                  </a:cubicBezTo>
                  <a:cubicBezTo>
                    <a:pt x="13247" y="13207"/>
                    <a:pt x="14444" y="13497"/>
                    <a:pt x="16036" y="12713"/>
                  </a:cubicBezTo>
                  <a:cubicBezTo>
                    <a:pt x="17881" y="11804"/>
                    <a:pt x="17553" y="10155"/>
                    <a:pt x="17553" y="10155"/>
                  </a:cubicBezTo>
                  <a:cubicBezTo>
                    <a:pt x="17553" y="10155"/>
                    <a:pt x="17234" y="10705"/>
                    <a:pt x="14635" y="11291"/>
                  </a:cubicBezTo>
                  <a:cubicBezTo>
                    <a:pt x="13958" y="11444"/>
                    <a:pt x="13494" y="11624"/>
                    <a:pt x="13175" y="11810"/>
                  </a:cubicBezTo>
                  <a:cubicBezTo>
                    <a:pt x="13737" y="10503"/>
                    <a:pt x="14640" y="9411"/>
                    <a:pt x="15366" y="8670"/>
                  </a:cubicBezTo>
                  <a:cubicBezTo>
                    <a:pt x="15510" y="9052"/>
                    <a:pt x="16114" y="9338"/>
                    <a:pt x="16840" y="9338"/>
                  </a:cubicBezTo>
                  <a:cubicBezTo>
                    <a:pt x="17674" y="9338"/>
                    <a:pt x="18351" y="8960"/>
                    <a:pt x="18351" y="8494"/>
                  </a:cubicBezTo>
                  <a:cubicBezTo>
                    <a:pt x="18351" y="8346"/>
                    <a:pt x="18315" y="8193"/>
                    <a:pt x="18254" y="8040"/>
                  </a:cubicBezTo>
                  <a:cubicBezTo>
                    <a:pt x="18460" y="8146"/>
                    <a:pt x="18679" y="8241"/>
                    <a:pt x="18909" y="8315"/>
                  </a:cubicBezTo>
                  <a:cubicBezTo>
                    <a:pt x="19631" y="8548"/>
                    <a:pt x="20552" y="8410"/>
                    <a:pt x="20969" y="8006"/>
                  </a:cubicBezTo>
                  <a:cubicBezTo>
                    <a:pt x="21386" y="7603"/>
                    <a:pt x="21139" y="7087"/>
                    <a:pt x="20417" y="6854"/>
                  </a:cubicBezTo>
                  <a:cubicBezTo>
                    <a:pt x="20187" y="6780"/>
                    <a:pt x="19931" y="6721"/>
                    <a:pt x="19665" y="6675"/>
                  </a:cubicBezTo>
                  <a:cubicBezTo>
                    <a:pt x="19931" y="6628"/>
                    <a:pt x="20187" y="6569"/>
                    <a:pt x="20417" y="6495"/>
                  </a:cubicBezTo>
                  <a:cubicBezTo>
                    <a:pt x="21139" y="6262"/>
                    <a:pt x="21386" y="5746"/>
                    <a:pt x="20969" y="5343"/>
                  </a:cubicBezTo>
                  <a:cubicBezTo>
                    <a:pt x="20552" y="4940"/>
                    <a:pt x="19631" y="4802"/>
                    <a:pt x="18909" y="5035"/>
                  </a:cubicBezTo>
                  <a:cubicBezTo>
                    <a:pt x="18679" y="5109"/>
                    <a:pt x="18460" y="5204"/>
                    <a:pt x="18254" y="5309"/>
                  </a:cubicBezTo>
                  <a:cubicBezTo>
                    <a:pt x="18315" y="5157"/>
                    <a:pt x="18351" y="5004"/>
                    <a:pt x="18351" y="4855"/>
                  </a:cubicBezTo>
                  <a:cubicBezTo>
                    <a:pt x="18351" y="4390"/>
                    <a:pt x="17674" y="4012"/>
                    <a:pt x="16840" y="4012"/>
                  </a:cubicBezTo>
                  <a:close/>
                  <a:moveTo>
                    <a:pt x="4332" y="5999"/>
                  </a:moveTo>
                  <a:cubicBezTo>
                    <a:pt x="5001" y="5999"/>
                    <a:pt x="5545" y="6301"/>
                    <a:pt x="5545" y="6675"/>
                  </a:cubicBezTo>
                  <a:cubicBezTo>
                    <a:pt x="5545" y="7048"/>
                    <a:pt x="5001" y="7351"/>
                    <a:pt x="4332" y="7351"/>
                  </a:cubicBezTo>
                  <a:cubicBezTo>
                    <a:pt x="3663" y="7351"/>
                    <a:pt x="3121" y="7048"/>
                    <a:pt x="3121" y="6675"/>
                  </a:cubicBezTo>
                  <a:cubicBezTo>
                    <a:pt x="3121" y="6301"/>
                    <a:pt x="3663" y="5999"/>
                    <a:pt x="4332" y="5999"/>
                  </a:cubicBezTo>
                  <a:close/>
                  <a:moveTo>
                    <a:pt x="16840" y="5999"/>
                  </a:moveTo>
                  <a:cubicBezTo>
                    <a:pt x="17509" y="5999"/>
                    <a:pt x="18051" y="6301"/>
                    <a:pt x="18051" y="6675"/>
                  </a:cubicBezTo>
                  <a:cubicBezTo>
                    <a:pt x="18051" y="7048"/>
                    <a:pt x="17509" y="7351"/>
                    <a:pt x="16840" y="7351"/>
                  </a:cubicBezTo>
                  <a:cubicBezTo>
                    <a:pt x="16171" y="7351"/>
                    <a:pt x="15630" y="7048"/>
                    <a:pt x="15630" y="6675"/>
                  </a:cubicBezTo>
                  <a:cubicBezTo>
                    <a:pt x="15630" y="6301"/>
                    <a:pt x="16171" y="5999"/>
                    <a:pt x="16840" y="5999"/>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8" name="Bouquet"/>
            <p:cNvSpPr/>
            <p:nvPr/>
          </p:nvSpPr>
          <p:spPr>
            <a:xfrm>
              <a:off x="1318861" y="84164"/>
              <a:ext cx="1209466" cy="2209718"/>
            </a:xfrm>
            <a:custGeom>
              <a:avLst/>
              <a:gdLst/>
              <a:ahLst/>
              <a:cxnLst>
                <a:cxn ang="0">
                  <a:pos x="wd2" y="hd2"/>
                </a:cxn>
                <a:cxn ang="5400000">
                  <a:pos x="wd2" y="hd2"/>
                </a:cxn>
                <a:cxn ang="10800000">
                  <a:pos x="wd2" y="hd2"/>
                </a:cxn>
                <a:cxn ang="16200000">
                  <a:pos x="wd2" y="hd2"/>
                </a:cxn>
              </a:cxnLst>
              <a:rect l="0" t="0" r="r" b="b"/>
              <a:pathLst>
                <a:path w="21171" h="21600" fill="norm" stroke="1" extrusionOk="0">
                  <a:moveTo>
                    <a:pt x="10545" y="0"/>
                  </a:moveTo>
                  <a:cubicBezTo>
                    <a:pt x="9711" y="0"/>
                    <a:pt x="9034" y="378"/>
                    <a:pt x="9034" y="844"/>
                  </a:cubicBezTo>
                  <a:cubicBezTo>
                    <a:pt x="9034" y="992"/>
                    <a:pt x="9070" y="1145"/>
                    <a:pt x="9131" y="1298"/>
                  </a:cubicBezTo>
                  <a:cubicBezTo>
                    <a:pt x="8926" y="1192"/>
                    <a:pt x="8706" y="1097"/>
                    <a:pt x="8476" y="1023"/>
                  </a:cubicBezTo>
                  <a:cubicBezTo>
                    <a:pt x="7754" y="790"/>
                    <a:pt x="6833" y="928"/>
                    <a:pt x="6416" y="1332"/>
                  </a:cubicBezTo>
                  <a:cubicBezTo>
                    <a:pt x="5999" y="1735"/>
                    <a:pt x="6246" y="2251"/>
                    <a:pt x="6968" y="2484"/>
                  </a:cubicBezTo>
                  <a:cubicBezTo>
                    <a:pt x="7198" y="2558"/>
                    <a:pt x="7454" y="2617"/>
                    <a:pt x="7721" y="2663"/>
                  </a:cubicBezTo>
                  <a:cubicBezTo>
                    <a:pt x="7454" y="2710"/>
                    <a:pt x="7198" y="2769"/>
                    <a:pt x="6968" y="2843"/>
                  </a:cubicBezTo>
                  <a:cubicBezTo>
                    <a:pt x="6246" y="3076"/>
                    <a:pt x="5999" y="3592"/>
                    <a:pt x="6416" y="3995"/>
                  </a:cubicBezTo>
                  <a:cubicBezTo>
                    <a:pt x="6833" y="4398"/>
                    <a:pt x="7754" y="4536"/>
                    <a:pt x="8476" y="4303"/>
                  </a:cubicBezTo>
                  <a:cubicBezTo>
                    <a:pt x="8706" y="4229"/>
                    <a:pt x="8926" y="4134"/>
                    <a:pt x="9131" y="4029"/>
                  </a:cubicBezTo>
                  <a:cubicBezTo>
                    <a:pt x="9070" y="4181"/>
                    <a:pt x="9034" y="4334"/>
                    <a:pt x="9034" y="4483"/>
                  </a:cubicBezTo>
                  <a:cubicBezTo>
                    <a:pt x="9034" y="4852"/>
                    <a:pt x="9460" y="5165"/>
                    <a:pt x="10054" y="5279"/>
                  </a:cubicBezTo>
                  <a:lnTo>
                    <a:pt x="10054" y="21600"/>
                  </a:lnTo>
                  <a:lnTo>
                    <a:pt x="11033" y="21600"/>
                  </a:lnTo>
                  <a:lnTo>
                    <a:pt x="11033" y="5279"/>
                  </a:lnTo>
                  <a:cubicBezTo>
                    <a:pt x="11627" y="5165"/>
                    <a:pt x="12053" y="4852"/>
                    <a:pt x="12053" y="4483"/>
                  </a:cubicBezTo>
                  <a:cubicBezTo>
                    <a:pt x="12053" y="4334"/>
                    <a:pt x="12017" y="4181"/>
                    <a:pt x="11956" y="4029"/>
                  </a:cubicBezTo>
                  <a:cubicBezTo>
                    <a:pt x="12161" y="4134"/>
                    <a:pt x="12381" y="4229"/>
                    <a:pt x="12611" y="4303"/>
                  </a:cubicBezTo>
                  <a:cubicBezTo>
                    <a:pt x="13333" y="4536"/>
                    <a:pt x="14257" y="4398"/>
                    <a:pt x="14674" y="3995"/>
                  </a:cubicBezTo>
                  <a:cubicBezTo>
                    <a:pt x="15091" y="3592"/>
                    <a:pt x="14844" y="3076"/>
                    <a:pt x="14122" y="2843"/>
                  </a:cubicBezTo>
                  <a:cubicBezTo>
                    <a:pt x="13892" y="2769"/>
                    <a:pt x="13636" y="2710"/>
                    <a:pt x="13369" y="2663"/>
                  </a:cubicBezTo>
                  <a:cubicBezTo>
                    <a:pt x="13636" y="2617"/>
                    <a:pt x="13892" y="2558"/>
                    <a:pt x="14122" y="2484"/>
                  </a:cubicBezTo>
                  <a:cubicBezTo>
                    <a:pt x="14844" y="2251"/>
                    <a:pt x="15091" y="1735"/>
                    <a:pt x="14674" y="1332"/>
                  </a:cubicBezTo>
                  <a:cubicBezTo>
                    <a:pt x="14257" y="928"/>
                    <a:pt x="13333" y="790"/>
                    <a:pt x="12611" y="1023"/>
                  </a:cubicBezTo>
                  <a:cubicBezTo>
                    <a:pt x="12381" y="1097"/>
                    <a:pt x="12161" y="1192"/>
                    <a:pt x="11956" y="1298"/>
                  </a:cubicBezTo>
                  <a:cubicBezTo>
                    <a:pt x="12017" y="1145"/>
                    <a:pt x="12053" y="992"/>
                    <a:pt x="12053" y="844"/>
                  </a:cubicBezTo>
                  <a:cubicBezTo>
                    <a:pt x="12053" y="378"/>
                    <a:pt x="11379" y="0"/>
                    <a:pt x="10545" y="0"/>
                  </a:cubicBezTo>
                  <a:close/>
                  <a:moveTo>
                    <a:pt x="10545" y="1987"/>
                  </a:moveTo>
                  <a:cubicBezTo>
                    <a:pt x="11214" y="1987"/>
                    <a:pt x="11756" y="2290"/>
                    <a:pt x="11756" y="2663"/>
                  </a:cubicBezTo>
                  <a:cubicBezTo>
                    <a:pt x="11756" y="3037"/>
                    <a:pt x="11214" y="3339"/>
                    <a:pt x="10545" y="3339"/>
                  </a:cubicBezTo>
                  <a:cubicBezTo>
                    <a:pt x="9876" y="3339"/>
                    <a:pt x="9335" y="3037"/>
                    <a:pt x="9335" y="2663"/>
                  </a:cubicBezTo>
                  <a:cubicBezTo>
                    <a:pt x="9335" y="2290"/>
                    <a:pt x="9876" y="1987"/>
                    <a:pt x="10545" y="1987"/>
                  </a:cubicBezTo>
                  <a:close/>
                  <a:moveTo>
                    <a:pt x="4332" y="4012"/>
                  </a:moveTo>
                  <a:cubicBezTo>
                    <a:pt x="3498" y="4012"/>
                    <a:pt x="2824" y="4390"/>
                    <a:pt x="2824" y="4855"/>
                  </a:cubicBezTo>
                  <a:cubicBezTo>
                    <a:pt x="2824" y="5004"/>
                    <a:pt x="2860" y="5157"/>
                    <a:pt x="2921" y="5309"/>
                  </a:cubicBezTo>
                  <a:cubicBezTo>
                    <a:pt x="2715" y="5204"/>
                    <a:pt x="2496" y="5109"/>
                    <a:pt x="2266" y="5035"/>
                  </a:cubicBezTo>
                  <a:cubicBezTo>
                    <a:pt x="1544" y="4802"/>
                    <a:pt x="620" y="4940"/>
                    <a:pt x="203" y="5343"/>
                  </a:cubicBezTo>
                  <a:cubicBezTo>
                    <a:pt x="-214" y="5746"/>
                    <a:pt x="33" y="6262"/>
                    <a:pt x="755" y="6495"/>
                  </a:cubicBezTo>
                  <a:cubicBezTo>
                    <a:pt x="985" y="6569"/>
                    <a:pt x="1241" y="6628"/>
                    <a:pt x="1507" y="6675"/>
                  </a:cubicBezTo>
                  <a:cubicBezTo>
                    <a:pt x="1241" y="6721"/>
                    <a:pt x="985" y="6780"/>
                    <a:pt x="755" y="6854"/>
                  </a:cubicBezTo>
                  <a:cubicBezTo>
                    <a:pt x="33" y="7087"/>
                    <a:pt x="-214" y="7603"/>
                    <a:pt x="203" y="8006"/>
                  </a:cubicBezTo>
                  <a:cubicBezTo>
                    <a:pt x="620" y="8410"/>
                    <a:pt x="1544" y="8548"/>
                    <a:pt x="2266" y="8315"/>
                  </a:cubicBezTo>
                  <a:cubicBezTo>
                    <a:pt x="2496" y="8241"/>
                    <a:pt x="2715" y="8146"/>
                    <a:pt x="2921" y="8040"/>
                  </a:cubicBezTo>
                  <a:cubicBezTo>
                    <a:pt x="2860" y="8193"/>
                    <a:pt x="2824" y="8346"/>
                    <a:pt x="2824" y="8494"/>
                  </a:cubicBezTo>
                  <a:cubicBezTo>
                    <a:pt x="2824" y="8960"/>
                    <a:pt x="3498" y="9338"/>
                    <a:pt x="4332" y="9338"/>
                  </a:cubicBezTo>
                  <a:cubicBezTo>
                    <a:pt x="5058" y="9338"/>
                    <a:pt x="5665" y="9052"/>
                    <a:pt x="5809" y="8670"/>
                  </a:cubicBezTo>
                  <a:cubicBezTo>
                    <a:pt x="6949" y="9833"/>
                    <a:pt x="8527" y="11866"/>
                    <a:pt x="8534" y="14227"/>
                  </a:cubicBezTo>
                  <a:cubicBezTo>
                    <a:pt x="8244" y="13960"/>
                    <a:pt x="7707" y="13680"/>
                    <a:pt x="6729" y="13460"/>
                  </a:cubicBezTo>
                  <a:cubicBezTo>
                    <a:pt x="4129" y="12874"/>
                    <a:pt x="3807" y="12323"/>
                    <a:pt x="3807" y="12323"/>
                  </a:cubicBezTo>
                  <a:cubicBezTo>
                    <a:pt x="3807" y="12323"/>
                    <a:pt x="3482" y="13972"/>
                    <a:pt x="5327" y="14881"/>
                  </a:cubicBezTo>
                  <a:cubicBezTo>
                    <a:pt x="6822" y="15618"/>
                    <a:pt x="7968" y="15407"/>
                    <a:pt x="8491" y="15234"/>
                  </a:cubicBezTo>
                  <a:cubicBezTo>
                    <a:pt x="8226" y="18494"/>
                    <a:pt x="6757" y="20968"/>
                    <a:pt x="6741" y="20995"/>
                  </a:cubicBezTo>
                  <a:lnTo>
                    <a:pt x="7666" y="21170"/>
                  </a:lnTo>
                  <a:cubicBezTo>
                    <a:pt x="7741" y="21045"/>
                    <a:pt x="9511" y="18073"/>
                    <a:pt x="9511" y="14242"/>
                  </a:cubicBezTo>
                  <a:cubicBezTo>
                    <a:pt x="9511" y="11717"/>
                    <a:pt x="7854" y="9589"/>
                    <a:pt x="6653" y="8379"/>
                  </a:cubicBezTo>
                  <a:cubicBezTo>
                    <a:pt x="7325" y="8512"/>
                    <a:pt x="8094" y="8364"/>
                    <a:pt x="8464" y="8006"/>
                  </a:cubicBezTo>
                  <a:cubicBezTo>
                    <a:pt x="8881" y="7603"/>
                    <a:pt x="8631" y="7087"/>
                    <a:pt x="7909" y="6854"/>
                  </a:cubicBezTo>
                  <a:cubicBezTo>
                    <a:pt x="7679" y="6780"/>
                    <a:pt x="7423" y="6721"/>
                    <a:pt x="7156" y="6675"/>
                  </a:cubicBezTo>
                  <a:cubicBezTo>
                    <a:pt x="7423" y="6628"/>
                    <a:pt x="7679" y="6569"/>
                    <a:pt x="7909" y="6495"/>
                  </a:cubicBezTo>
                  <a:cubicBezTo>
                    <a:pt x="8631" y="6262"/>
                    <a:pt x="8881" y="5746"/>
                    <a:pt x="8464" y="5343"/>
                  </a:cubicBezTo>
                  <a:cubicBezTo>
                    <a:pt x="8047" y="4940"/>
                    <a:pt x="7123" y="4802"/>
                    <a:pt x="6401" y="5035"/>
                  </a:cubicBezTo>
                  <a:cubicBezTo>
                    <a:pt x="6171" y="5109"/>
                    <a:pt x="5951" y="5204"/>
                    <a:pt x="5746" y="5309"/>
                  </a:cubicBezTo>
                  <a:cubicBezTo>
                    <a:pt x="5807" y="5157"/>
                    <a:pt x="5843" y="5004"/>
                    <a:pt x="5843" y="4855"/>
                  </a:cubicBezTo>
                  <a:cubicBezTo>
                    <a:pt x="5843" y="4390"/>
                    <a:pt x="5166" y="4012"/>
                    <a:pt x="4332" y="4012"/>
                  </a:cubicBezTo>
                  <a:close/>
                  <a:moveTo>
                    <a:pt x="16840" y="4012"/>
                  </a:moveTo>
                  <a:cubicBezTo>
                    <a:pt x="16006" y="4012"/>
                    <a:pt x="15332" y="4390"/>
                    <a:pt x="15332" y="4855"/>
                  </a:cubicBezTo>
                  <a:cubicBezTo>
                    <a:pt x="15332" y="5004"/>
                    <a:pt x="15368" y="5157"/>
                    <a:pt x="15429" y="5309"/>
                  </a:cubicBezTo>
                  <a:cubicBezTo>
                    <a:pt x="15224" y="5204"/>
                    <a:pt x="15004" y="5109"/>
                    <a:pt x="14774" y="5035"/>
                  </a:cubicBezTo>
                  <a:cubicBezTo>
                    <a:pt x="14052" y="4802"/>
                    <a:pt x="13128" y="4940"/>
                    <a:pt x="12711" y="5343"/>
                  </a:cubicBezTo>
                  <a:cubicBezTo>
                    <a:pt x="12294" y="5746"/>
                    <a:pt x="12541" y="6262"/>
                    <a:pt x="13263" y="6495"/>
                  </a:cubicBezTo>
                  <a:cubicBezTo>
                    <a:pt x="13493" y="6569"/>
                    <a:pt x="13749" y="6628"/>
                    <a:pt x="14016" y="6675"/>
                  </a:cubicBezTo>
                  <a:cubicBezTo>
                    <a:pt x="13749" y="6721"/>
                    <a:pt x="13493" y="6780"/>
                    <a:pt x="13263" y="6854"/>
                  </a:cubicBezTo>
                  <a:cubicBezTo>
                    <a:pt x="12541" y="7087"/>
                    <a:pt x="12294" y="7603"/>
                    <a:pt x="12711" y="8006"/>
                  </a:cubicBezTo>
                  <a:cubicBezTo>
                    <a:pt x="13081" y="8364"/>
                    <a:pt x="13850" y="8512"/>
                    <a:pt x="14522" y="8379"/>
                  </a:cubicBezTo>
                  <a:cubicBezTo>
                    <a:pt x="13321" y="9589"/>
                    <a:pt x="11661" y="11717"/>
                    <a:pt x="11661" y="14242"/>
                  </a:cubicBezTo>
                  <a:cubicBezTo>
                    <a:pt x="11661" y="18073"/>
                    <a:pt x="13431" y="21045"/>
                    <a:pt x="13506" y="21170"/>
                  </a:cubicBezTo>
                  <a:lnTo>
                    <a:pt x="14434" y="20995"/>
                  </a:lnTo>
                  <a:cubicBezTo>
                    <a:pt x="14416" y="20965"/>
                    <a:pt x="12641" y="17979"/>
                    <a:pt x="12641" y="14242"/>
                  </a:cubicBezTo>
                  <a:cubicBezTo>
                    <a:pt x="12641" y="13827"/>
                    <a:pt x="12692" y="13423"/>
                    <a:pt x="12778" y="13031"/>
                  </a:cubicBezTo>
                  <a:cubicBezTo>
                    <a:pt x="13247" y="13207"/>
                    <a:pt x="14444" y="13497"/>
                    <a:pt x="16036" y="12713"/>
                  </a:cubicBezTo>
                  <a:cubicBezTo>
                    <a:pt x="17881" y="11804"/>
                    <a:pt x="17553" y="10155"/>
                    <a:pt x="17553" y="10155"/>
                  </a:cubicBezTo>
                  <a:cubicBezTo>
                    <a:pt x="17553" y="10155"/>
                    <a:pt x="17234" y="10705"/>
                    <a:pt x="14635" y="11291"/>
                  </a:cubicBezTo>
                  <a:cubicBezTo>
                    <a:pt x="13958" y="11444"/>
                    <a:pt x="13494" y="11624"/>
                    <a:pt x="13175" y="11810"/>
                  </a:cubicBezTo>
                  <a:cubicBezTo>
                    <a:pt x="13737" y="10503"/>
                    <a:pt x="14640" y="9411"/>
                    <a:pt x="15366" y="8670"/>
                  </a:cubicBezTo>
                  <a:cubicBezTo>
                    <a:pt x="15510" y="9052"/>
                    <a:pt x="16114" y="9338"/>
                    <a:pt x="16840" y="9338"/>
                  </a:cubicBezTo>
                  <a:cubicBezTo>
                    <a:pt x="17674" y="9338"/>
                    <a:pt x="18351" y="8960"/>
                    <a:pt x="18351" y="8494"/>
                  </a:cubicBezTo>
                  <a:cubicBezTo>
                    <a:pt x="18351" y="8346"/>
                    <a:pt x="18315" y="8193"/>
                    <a:pt x="18254" y="8040"/>
                  </a:cubicBezTo>
                  <a:cubicBezTo>
                    <a:pt x="18460" y="8146"/>
                    <a:pt x="18679" y="8241"/>
                    <a:pt x="18909" y="8315"/>
                  </a:cubicBezTo>
                  <a:cubicBezTo>
                    <a:pt x="19631" y="8548"/>
                    <a:pt x="20552" y="8410"/>
                    <a:pt x="20969" y="8006"/>
                  </a:cubicBezTo>
                  <a:cubicBezTo>
                    <a:pt x="21386" y="7603"/>
                    <a:pt x="21139" y="7087"/>
                    <a:pt x="20417" y="6854"/>
                  </a:cubicBezTo>
                  <a:cubicBezTo>
                    <a:pt x="20187" y="6780"/>
                    <a:pt x="19931" y="6721"/>
                    <a:pt x="19665" y="6675"/>
                  </a:cubicBezTo>
                  <a:cubicBezTo>
                    <a:pt x="19931" y="6628"/>
                    <a:pt x="20187" y="6569"/>
                    <a:pt x="20417" y="6495"/>
                  </a:cubicBezTo>
                  <a:cubicBezTo>
                    <a:pt x="21139" y="6262"/>
                    <a:pt x="21386" y="5746"/>
                    <a:pt x="20969" y="5343"/>
                  </a:cubicBezTo>
                  <a:cubicBezTo>
                    <a:pt x="20552" y="4940"/>
                    <a:pt x="19631" y="4802"/>
                    <a:pt x="18909" y="5035"/>
                  </a:cubicBezTo>
                  <a:cubicBezTo>
                    <a:pt x="18679" y="5109"/>
                    <a:pt x="18460" y="5204"/>
                    <a:pt x="18254" y="5309"/>
                  </a:cubicBezTo>
                  <a:cubicBezTo>
                    <a:pt x="18315" y="5157"/>
                    <a:pt x="18351" y="5004"/>
                    <a:pt x="18351" y="4855"/>
                  </a:cubicBezTo>
                  <a:cubicBezTo>
                    <a:pt x="18351" y="4390"/>
                    <a:pt x="17674" y="4012"/>
                    <a:pt x="16840" y="4012"/>
                  </a:cubicBezTo>
                  <a:close/>
                  <a:moveTo>
                    <a:pt x="4332" y="5999"/>
                  </a:moveTo>
                  <a:cubicBezTo>
                    <a:pt x="5001" y="5999"/>
                    <a:pt x="5545" y="6301"/>
                    <a:pt x="5545" y="6675"/>
                  </a:cubicBezTo>
                  <a:cubicBezTo>
                    <a:pt x="5545" y="7048"/>
                    <a:pt x="5001" y="7351"/>
                    <a:pt x="4332" y="7351"/>
                  </a:cubicBezTo>
                  <a:cubicBezTo>
                    <a:pt x="3663" y="7351"/>
                    <a:pt x="3121" y="7048"/>
                    <a:pt x="3121" y="6675"/>
                  </a:cubicBezTo>
                  <a:cubicBezTo>
                    <a:pt x="3121" y="6301"/>
                    <a:pt x="3663" y="5999"/>
                    <a:pt x="4332" y="5999"/>
                  </a:cubicBezTo>
                  <a:close/>
                  <a:moveTo>
                    <a:pt x="16840" y="5999"/>
                  </a:moveTo>
                  <a:cubicBezTo>
                    <a:pt x="17509" y="5999"/>
                    <a:pt x="18051" y="6301"/>
                    <a:pt x="18051" y="6675"/>
                  </a:cubicBezTo>
                  <a:cubicBezTo>
                    <a:pt x="18051" y="7048"/>
                    <a:pt x="17509" y="7351"/>
                    <a:pt x="16840" y="7351"/>
                  </a:cubicBezTo>
                  <a:cubicBezTo>
                    <a:pt x="16171" y="7351"/>
                    <a:pt x="15630" y="7048"/>
                    <a:pt x="15630" y="6675"/>
                  </a:cubicBezTo>
                  <a:cubicBezTo>
                    <a:pt x="15630" y="6301"/>
                    <a:pt x="16171" y="5999"/>
                    <a:pt x="16840" y="5999"/>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49" name="Bouquet"/>
            <p:cNvSpPr/>
            <p:nvPr/>
          </p:nvSpPr>
          <p:spPr>
            <a:xfrm rot="1920000">
              <a:off x="2083188" y="678298"/>
              <a:ext cx="1195753" cy="2184664"/>
            </a:xfrm>
            <a:custGeom>
              <a:avLst/>
              <a:gdLst/>
              <a:ahLst/>
              <a:cxnLst>
                <a:cxn ang="0">
                  <a:pos x="wd2" y="hd2"/>
                </a:cxn>
                <a:cxn ang="5400000">
                  <a:pos x="wd2" y="hd2"/>
                </a:cxn>
                <a:cxn ang="10800000">
                  <a:pos x="wd2" y="hd2"/>
                </a:cxn>
                <a:cxn ang="16200000">
                  <a:pos x="wd2" y="hd2"/>
                </a:cxn>
              </a:cxnLst>
              <a:rect l="0" t="0" r="r" b="b"/>
              <a:pathLst>
                <a:path w="21171" h="21600" fill="norm" stroke="1" extrusionOk="0">
                  <a:moveTo>
                    <a:pt x="10545" y="0"/>
                  </a:moveTo>
                  <a:cubicBezTo>
                    <a:pt x="9711" y="0"/>
                    <a:pt x="9034" y="378"/>
                    <a:pt x="9034" y="844"/>
                  </a:cubicBezTo>
                  <a:cubicBezTo>
                    <a:pt x="9034" y="992"/>
                    <a:pt x="9070" y="1145"/>
                    <a:pt x="9131" y="1298"/>
                  </a:cubicBezTo>
                  <a:cubicBezTo>
                    <a:pt x="8926" y="1192"/>
                    <a:pt x="8706" y="1097"/>
                    <a:pt x="8476" y="1023"/>
                  </a:cubicBezTo>
                  <a:cubicBezTo>
                    <a:pt x="7754" y="790"/>
                    <a:pt x="6833" y="928"/>
                    <a:pt x="6416" y="1332"/>
                  </a:cubicBezTo>
                  <a:cubicBezTo>
                    <a:pt x="5999" y="1735"/>
                    <a:pt x="6246" y="2251"/>
                    <a:pt x="6968" y="2484"/>
                  </a:cubicBezTo>
                  <a:cubicBezTo>
                    <a:pt x="7198" y="2558"/>
                    <a:pt x="7454" y="2617"/>
                    <a:pt x="7721" y="2663"/>
                  </a:cubicBezTo>
                  <a:cubicBezTo>
                    <a:pt x="7454" y="2710"/>
                    <a:pt x="7198" y="2769"/>
                    <a:pt x="6968" y="2843"/>
                  </a:cubicBezTo>
                  <a:cubicBezTo>
                    <a:pt x="6246" y="3076"/>
                    <a:pt x="5999" y="3592"/>
                    <a:pt x="6416" y="3995"/>
                  </a:cubicBezTo>
                  <a:cubicBezTo>
                    <a:pt x="6833" y="4398"/>
                    <a:pt x="7754" y="4536"/>
                    <a:pt x="8476" y="4303"/>
                  </a:cubicBezTo>
                  <a:cubicBezTo>
                    <a:pt x="8706" y="4229"/>
                    <a:pt x="8926" y="4134"/>
                    <a:pt x="9131" y="4029"/>
                  </a:cubicBezTo>
                  <a:cubicBezTo>
                    <a:pt x="9070" y="4181"/>
                    <a:pt x="9034" y="4334"/>
                    <a:pt x="9034" y="4483"/>
                  </a:cubicBezTo>
                  <a:cubicBezTo>
                    <a:pt x="9034" y="4852"/>
                    <a:pt x="9460" y="5165"/>
                    <a:pt x="10054" y="5279"/>
                  </a:cubicBezTo>
                  <a:lnTo>
                    <a:pt x="10054" y="21600"/>
                  </a:lnTo>
                  <a:lnTo>
                    <a:pt x="11033" y="21600"/>
                  </a:lnTo>
                  <a:lnTo>
                    <a:pt x="11033" y="5279"/>
                  </a:lnTo>
                  <a:cubicBezTo>
                    <a:pt x="11627" y="5165"/>
                    <a:pt x="12053" y="4852"/>
                    <a:pt x="12053" y="4483"/>
                  </a:cubicBezTo>
                  <a:cubicBezTo>
                    <a:pt x="12053" y="4334"/>
                    <a:pt x="12017" y="4181"/>
                    <a:pt x="11956" y="4029"/>
                  </a:cubicBezTo>
                  <a:cubicBezTo>
                    <a:pt x="12161" y="4134"/>
                    <a:pt x="12381" y="4229"/>
                    <a:pt x="12611" y="4303"/>
                  </a:cubicBezTo>
                  <a:cubicBezTo>
                    <a:pt x="13333" y="4536"/>
                    <a:pt x="14257" y="4398"/>
                    <a:pt x="14674" y="3995"/>
                  </a:cubicBezTo>
                  <a:cubicBezTo>
                    <a:pt x="15091" y="3592"/>
                    <a:pt x="14844" y="3076"/>
                    <a:pt x="14122" y="2843"/>
                  </a:cubicBezTo>
                  <a:cubicBezTo>
                    <a:pt x="13892" y="2769"/>
                    <a:pt x="13636" y="2710"/>
                    <a:pt x="13369" y="2663"/>
                  </a:cubicBezTo>
                  <a:cubicBezTo>
                    <a:pt x="13636" y="2617"/>
                    <a:pt x="13892" y="2558"/>
                    <a:pt x="14122" y="2484"/>
                  </a:cubicBezTo>
                  <a:cubicBezTo>
                    <a:pt x="14844" y="2251"/>
                    <a:pt x="15091" y="1735"/>
                    <a:pt x="14674" y="1332"/>
                  </a:cubicBezTo>
                  <a:cubicBezTo>
                    <a:pt x="14257" y="928"/>
                    <a:pt x="13333" y="790"/>
                    <a:pt x="12611" y="1023"/>
                  </a:cubicBezTo>
                  <a:cubicBezTo>
                    <a:pt x="12381" y="1097"/>
                    <a:pt x="12161" y="1192"/>
                    <a:pt x="11956" y="1298"/>
                  </a:cubicBezTo>
                  <a:cubicBezTo>
                    <a:pt x="12017" y="1145"/>
                    <a:pt x="12053" y="992"/>
                    <a:pt x="12053" y="844"/>
                  </a:cubicBezTo>
                  <a:cubicBezTo>
                    <a:pt x="12053" y="378"/>
                    <a:pt x="11379" y="0"/>
                    <a:pt x="10545" y="0"/>
                  </a:cubicBezTo>
                  <a:close/>
                  <a:moveTo>
                    <a:pt x="10545" y="1987"/>
                  </a:moveTo>
                  <a:cubicBezTo>
                    <a:pt x="11214" y="1987"/>
                    <a:pt x="11756" y="2290"/>
                    <a:pt x="11756" y="2663"/>
                  </a:cubicBezTo>
                  <a:cubicBezTo>
                    <a:pt x="11756" y="3037"/>
                    <a:pt x="11214" y="3339"/>
                    <a:pt x="10545" y="3339"/>
                  </a:cubicBezTo>
                  <a:cubicBezTo>
                    <a:pt x="9876" y="3339"/>
                    <a:pt x="9335" y="3037"/>
                    <a:pt x="9335" y="2663"/>
                  </a:cubicBezTo>
                  <a:cubicBezTo>
                    <a:pt x="9335" y="2290"/>
                    <a:pt x="9876" y="1987"/>
                    <a:pt x="10545" y="1987"/>
                  </a:cubicBezTo>
                  <a:close/>
                  <a:moveTo>
                    <a:pt x="4332" y="4012"/>
                  </a:moveTo>
                  <a:cubicBezTo>
                    <a:pt x="3498" y="4012"/>
                    <a:pt x="2824" y="4390"/>
                    <a:pt x="2824" y="4855"/>
                  </a:cubicBezTo>
                  <a:cubicBezTo>
                    <a:pt x="2824" y="5004"/>
                    <a:pt x="2860" y="5157"/>
                    <a:pt x="2921" y="5309"/>
                  </a:cubicBezTo>
                  <a:cubicBezTo>
                    <a:pt x="2715" y="5204"/>
                    <a:pt x="2496" y="5109"/>
                    <a:pt x="2266" y="5035"/>
                  </a:cubicBezTo>
                  <a:cubicBezTo>
                    <a:pt x="1544" y="4802"/>
                    <a:pt x="620" y="4940"/>
                    <a:pt x="203" y="5343"/>
                  </a:cubicBezTo>
                  <a:cubicBezTo>
                    <a:pt x="-214" y="5746"/>
                    <a:pt x="33" y="6262"/>
                    <a:pt x="755" y="6495"/>
                  </a:cubicBezTo>
                  <a:cubicBezTo>
                    <a:pt x="985" y="6569"/>
                    <a:pt x="1241" y="6628"/>
                    <a:pt x="1507" y="6675"/>
                  </a:cubicBezTo>
                  <a:cubicBezTo>
                    <a:pt x="1241" y="6721"/>
                    <a:pt x="985" y="6780"/>
                    <a:pt x="755" y="6854"/>
                  </a:cubicBezTo>
                  <a:cubicBezTo>
                    <a:pt x="33" y="7087"/>
                    <a:pt x="-214" y="7603"/>
                    <a:pt x="203" y="8006"/>
                  </a:cubicBezTo>
                  <a:cubicBezTo>
                    <a:pt x="620" y="8410"/>
                    <a:pt x="1544" y="8548"/>
                    <a:pt x="2266" y="8315"/>
                  </a:cubicBezTo>
                  <a:cubicBezTo>
                    <a:pt x="2496" y="8241"/>
                    <a:pt x="2715" y="8146"/>
                    <a:pt x="2921" y="8040"/>
                  </a:cubicBezTo>
                  <a:cubicBezTo>
                    <a:pt x="2860" y="8193"/>
                    <a:pt x="2824" y="8346"/>
                    <a:pt x="2824" y="8494"/>
                  </a:cubicBezTo>
                  <a:cubicBezTo>
                    <a:pt x="2824" y="8960"/>
                    <a:pt x="3498" y="9338"/>
                    <a:pt x="4332" y="9338"/>
                  </a:cubicBezTo>
                  <a:cubicBezTo>
                    <a:pt x="5058" y="9338"/>
                    <a:pt x="5665" y="9052"/>
                    <a:pt x="5809" y="8670"/>
                  </a:cubicBezTo>
                  <a:cubicBezTo>
                    <a:pt x="6949" y="9833"/>
                    <a:pt x="8527" y="11866"/>
                    <a:pt x="8534" y="14227"/>
                  </a:cubicBezTo>
                  <a:cubicBezTo>
                    <a:pt x="8244" y="13960"/>
                    <a:pt x="7707" y="13680"/>
                    <a:pt x="6729" y="13460"/>
                  </a:cubicBezTo>
                  <a:cubicBezTo>
                    <a:pt x="4129" y="12874"/>
                    <a:pt x="3807" y="12323"/>
                    <a:pt x="3807" y="12323"/>
                  </a:cubicBezTo>
                  <a:cubicBezTo>
                    <a:pt x="3807" y="12323"/>
                    <a:pt x="3482" y="13972"/>
                    <a:pt x="5327" y="14881"/>
                  </a:cubicBezTo>
                  <a:cubicBezTo>
                    <a:pt x="6822" y="15618"/>
                    <a:pt x="7968" y="15407"/>
                    <a:pt x="8491" y="15234"/>
                  </a:cubicBezTo>
                  <a:cubicBezTo>
                    <a:pt x="8226" y="18494"/>
                    <a:pt x="6757" y="20968"/>
                    <a:pt x="6741" y="20995"/>
                  </a:cubicBezTo>
                  <a:lnTo>
                    <a:pt x="7666" y="21170"/>
                  </a:lnTo>
                  <a:cubicBezTo>
                    <a:pt x="7741" y="21045"/>
                    <a:pt x="9511" y="18073"/>
                    <a:pt x="9511" y="14242"/>
                  </a:cubicBezTo>
                  <a:cubicBezTo>
                    <a:pt x="9511" y="11717"/>
                    <a:pt x="7854" y="9589"/>
                    <a:pt x="6653" y="8379"/>
                  </a:cubicBezTo>
                  <a:cubicBezTo>
                    <a:pt x="7325" y="8512"/>
                    <a:pt x="8094" y="8364"/>
                    <a:pt x="8464" y="8006"/>
                  </a:cubicBezTo>
                  <a:cubicBezTo>
                    <a:pt x="8881" y="7603"/>
                    <a:pt x="8631" y="7087"/>
                    <a:pt x="7909" y="6854"/>
                  </a:cubicBezTo>
                  <a:cubicBezTo>
                    <a:pt x="7679" y="6780"/>
                    <a:pt x="7423" y="6721"/>
                    <a:pt x="7156" y="6675"/>
                  </a:cubicBezTo>
                  <a:cubicBezTo>
                    <a:pt x="7423" y="6628"/>
                    <a:pt x="7679" y="6569"/>
                    <a:pt x="7909" y="6495"/>
                  </a:cubicBezTo>
                  <a:cubicBezTo>
                    <a:pt x="8631" y="6262"/>
                    <a:pt x="8881" y="5746"/>
                    <a:pt x="8464" y="5343"/>
                  </a:cubicBezTo>
                  <a:cubicBezTo>
                    <a:pt x="8047" y="4940"/>
                    <a:pt x="7123" y="4802"/>
                    <a:pt x="6401" y="5035"/>
                  </a:cubicBezTo>
                  <a:cubicBezTo>
                    <a:pt x="6171" y="5109"/>
                    <a:pt x="5951" y="5204"/>
                    <a:pt x="5746" y="5309"/>
                  </a:cubicBezTo>
                  <a:cubicBezTo>
                    <a:pt x="5807" y="5157"/>
                    <a:pt x="5843" y="5004"/>
                    <a:pt x="5843" y="4855"/>
                  </a:cubicBezTo>
                  <a:cubicBezTo>
                    <a:pt x="5843" y="4390"/>
                    <a:pt x="5166" y="4012"/>
                    <a:pt x="4332" y="4012"/>
                  </a:cubicBezTo>
                  <a:close/>
                  <a:moveTo>
                    <a:pt x="16840" y="4012"/>
                  </a:moveTo>
                  <a:cubicBezTo>
                    <a:pt x="16006" y="4012"/>
                    <a:pt x="15332" y="4390"/>
                    <a:pt x="15332" y="4855"/>
                  </a:cubicBezTo>
                  <a:cubicBezTo>
                    <a:pt x="15332" y="5004"/>
                    <a:pt x="15368" y="5157"/>
                    <a:pt x="15429" y="5309"/>
                  </a:cubicBezTo>
                  <a:cubicBezTo>
                    <a:pt x="15224" y="5204"/>
                    <a:pt x="15004" y="5109"/>
                    <a:pt x="14774" y="5035"/>
                  </a:cubicBezTo>
                  <a:cubicBezTo>
                    <a:pt x="14052" y="4802"/>
                    <a:pt x="13128" y="4940"/>
                    <a:pt x="12711" y="5343"/>
                  </a:cubicBezTo>
                  <a:cubicBezTo>
                    <a:pt x="12294" y="5746"/>
                    <a:pt x="12541" y="6262"/>
                    <a:pt x="13263" y="6495"/>
                  </a:cubicBezTo>
                  <a:cubicBezTo>
                    <a:pt x="13493" y="6569"/>
                    <a:pt x="13749" y="6628"/>
                    <a:pt x="14016" y="6675"/>
                  </a:cubicBezTo>
                  <a:cubicBezTo>
                    <a:pt x="13749" y="6721"/>
                    <a:pt x="13493" y="6780"/>
                    <a:pt x="13263" y="6854"/>
                  </a:cubicBezTo>
                  <a:cubicBezTo>
                    <a:pt x="12541" y="7087"/>
                    <a:pt x="12294" y="7603"/>
                    <a:pt x="12711" y="8006"/>
                  </a:cubicBezTo>
                  <a:cubicBezTo>
                    <a:pt x="13081" y="8364"/>
                    <a:pt x="13850" y="8512"/>
                    <a:pt x="14522" y="8379"/>
                  </a:cubicBezTo>
                  <a:cubicBezTo>
                    <a:pt x="13321" y="9589"/>
                    <a:pt x="11661" y="11717"/>
                    <a:pt x="11661" y="14242"/>
                  </a:cubicBezTo>
                  <a:cubicBezTo>
                    <a:pt x="11661" y="18073"/>
                    <a:pt x="13431" y="21045"/>
                    <a:pt x="13506" y="21170"/>
                  </a:cubicBezTo>
                  <a:lnTo>
                    <a:pt x="14434" y="20995"/>
                  </a:lnTo>
                  <a:cubicBezTo>
                    <a:pt x="14416" y="20965"/>
                    <a:pt x="12641" y="17979"/>
                    <a:pt x="12641" y="14242"/>
                  </a:cubicBezTo>
                  <a:cubicBezTo>
                    <a:pt x="12641" y="13827"/>
                    <a:pt x="12692" y="13423"/>
                    <a:pt x="12778" y="13031"/>
                  </a:cubicBezTo>
                  <a:cubicBezTo>
                    <a:pt x="13247" y="13207"/>
                    <a:pt x="14444" y="13497"/>
                    <a:pt x="16036" y="12713"/>
                  </a:cubicBezTo>
                  <a:cubicBezTo>
                    <a:pt x="17881" y="11804"/>
                    <a:pt x="17553" y="10155"/>
                    <a:pt x="17553" y="10155"/>
                  </a:cubicBezTo>
                  <a:cubicBezTo>
                    <a:pt x="17553" y="10155"/>
                    <a:pt x="17234" y="10705"/>
                    <a:pt x="14635" y="11291"/>
                  </a:cubicBezTo>
                  <a:cubicBezTo>
                    <a:pt x="13958" y="11444"/>
                    <a:pt x="13494" y="11624"/>
                    <a:pt x="13175" y="11810"/>
                  </a:cubicBezTo>
                  <a:cubicBezTo>
                    <a:pt x="13737" y="10503"/>
                    <a:pt x="14640" y="9411"/>
                    <a:pt x="15366" y="8670"/>
                  </a:cubicBezTo>
                  <a:cubicBezTo>
                    <a:pt x="15510" y="9052"/>
                    <a:pt x="16114" y="9338"/>
                    <a:pt x="16840" y="9338"/>
                  </a:cubicBezTo>
                  <a:cubicBezTo>
                    <a:pt x="17674" y="9338"/>
                    <a:pt x="18351" y="8960"/>
                    <a:pt x="18351" y="8494"/>
                  </a:cubicBezTo>
                  <a:cubicBezTo>
                    <a:pt x="18351" y="8346"/>
                    <a:pt x="18315" y="8193"/>
                    <a:pt x="18254" y="8040"/>
                  </a:cubicBezTo>
                  <a:cubicBezTo>
                    <a:pt x="18460" y="8146"/>
                    <a:pt x="18679" y="8241"/>
                    <a:pt x="18909" y="8315"/>
                  </a:cubicBezTo>
                  <a:cubicBezTo>
                    <a:pt x="19631" y="8548"/>
                    <a:pt x="20552" y="8410"/>
                    <a:pt x="20969" y="8006"/>
                  </a:cubicBezTo>
                  <a:cubicBezTo>
                    <a:pt x="21386" y="7603"/>
                    <a:pt x="21139" y="7087"/>
                    <a:pt x="20417" y="6854"/>
                  </a:cubicBezTo>
                  <a:cubicBezTo>
                    <a:pt x="20187" y="6780"/>
                    <a:pt x="19931" y="6721"/>
                    <a:pt x="19665" y="6675"/>
                  </a:cubicBezTo>
                  <a:cubicBezTo>
                    <a:pt x="19931" y="6628"/>
                    <a:pt x="20187" y="6569"/>
                    <a:pt x="20417" y="6495"/>
                  </a:cubicBezTo>
                  <a:cubicBezTo>
                    <a:pt x="21139" y="6262"/>
                    <a:pt x="21386" y="5746"/>
                    <a:pt x="20969" y="5343"/>
                  </a:cubicBezTo>
                  <a:cubicBezTo>
                    <a:pt x="20552" y="4940"/>
                    <a:pt x="19631" y="4802"/>
                    <a:pt x="18909" y="5035"/>
                  </a:cubicBezTo>
                  <a:cubicBezTo>
                    <a:pt x="18679" y="5109"/>
                    <a:pt x="18460" y="5204"/>
                    <a:pt x="18254" y="5309"/>
                  </a:cubicBezTo>
                  <a:cubicBezTo>
                    <a:pt x="18315" y="5157"/>
                    <a:pt x="18351" y="5004"/>
                    <a:pt x="18351" y="4855"/>
                  </a:cubicBezTo>
                  <a:cubicBezTo>
                    <a:pt x="18351" y="4390"/>
                    <a:pt x="17674" y="4012"/>
                    <a:pt x="16840" y="4012"/>
                  </a:cubicBezTo>
                  <a:close/>
                  <a:moveTo>
                    <a:pt x="4332" y="5999"/>
                  </a:moveTo>
                  <a:cubicBezTo>
                    <a:pt x="5001" y="5999"/>
                    <a:pt x="5545" y="6301"/>
                    <a:pt x="5545" y="6675"/>
                  </a:cubicBezTo>
                  <a:cubicBezTo>
                    <a:pt x="5545" y="7048"/>
                    <a:pt x="5001" y="7351"/>
                    <a:pt x="4332" y="7351"/>
                  </a:cubicBezTo>
                  <a:cubicBezTo>
                    <a:pt x="3663" y="7351"/>
                    <a:pt x="3121" y="7048"/>
                    <a:pt x="3121" y="6675"/>
                  </a:cubicBezTo>
                  <a:cubicBezTo>
                    <a:pt x="3121" y="6301"/>
                    <a:pt x="3663" y="5999"/>
                    <a:pt x="4332" y="5999"/>
                  </a:cubicBezTo>
                  <a:close/>
                  <a:moveTo>
                    <a:pt x="16840" y="5999"/>
                  </a:moveTo>
                  <a:cubicBezTo>
                    <a:pt x="17509" y="5999"/>
                    <a:pt x="18051" y="6301"/>
                    <a:pt x="18051" y="6675"/>
                  </a:cubicBezTo>
                  <a:cubicBezTo>
                    <a:pt x="18051" y="7048"/>
                    <a:pt x="17509" y="7351"/>
                    <a:pt x="16840" y="7351"/>
                  </a:cubicBezTo>
                  <a:cubicBezTo>
                    <a:pt x="16171" y="7351"/>
                    <a:pt x="15630" y="7048"/>
                    <a:pt x="15630" y="6675"/>
                  </a:cubicBezTo>
                  <a:cubicBezTo>
                    <a:pt x="15630" y="6301"/>
                    <a:pt x="16171" y="5999"/>
                    <a:pt x="16840" y="5999"/>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0" name="Polygon"/>
            <p:cNvSpPr/>
            <p:nvPr/>
          </p:nvSpPr>
          <p:spPr>
            <a:xfrm>
              <a:off x="1317100" y="1668288"/>
              <a:ext cx="1212988" cy="1153620"/>
            </a:xfrm>
            <a:prstGeom prst="pentagon">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grpSp>
        <p:nvGrpSpPr>
          <p:cNvPr id="159" name="Group"/>
          <p:cNvGrpSpPr/>
          <p:nvPr/>
        </p:nvGrpSpPr>
        <p:grpSpPr>
          <a:xfrm>
            <a:off x="3179595" y="5247059"/>
            <a:ext cx="8520158" cy="3000706"/>
            <a:chOff x="-4753218" y="0"/>
            <a:chExt cx="8520157" cy="3000705"/>
          </a:xfrm>
        </p:grpSpPr>
        <p:grpSp>
          <p:nvGrpSpPr>
            <p:cNvPr id="157" name="Group"/>
            <p:cNvGrpSpPr/>
            <p:nvPr/>
          </p:nvGrpSpPr>
          <p:grpSpPr>
            <a:xfrm>
              <a:off x="-4753219" y="71064"/>
              <a:ext cx="8520159" cy="2929642"/>
              <a:chOff x="-4753218" y="84164"/>
              <a:chExt cx="8520157" cy="2929640"/>
            </a:xfrm>
          </p:grpSpPr>
          <p:sp>
            <p:nvSpPr>
              <p:cNvPr id="152" name="Bouquet"/>
              <p:cNvSpPr/>
              <p:nvPr/>
            </p:nvSpPr>
            <p:spPr>
              <a:xfrm rot="18900000">
                <a:off x="604130" y="378131"/>
                <a:ext cx="1209466" cy="2209718"/>
              </a:xfrm>
              <a:custGeom>
                <a:avLst/>
                <a:gdLst/>
                <a:ahLst/>
                <a:cxnLst>
                  <a:cxn ang="0">
                    <a:pos x="wd2" y="hd2"/>
                  </a:cxn>
                  <a:cxn ang="5400000">
                    <a:pos x="wd2" y="hd2"/>
                  </a:cxn>
                  <a:cxn ang="10800000">
                    <a:pos x="wd2" y="hd2"/>
                  </a:cxn>
                  <a:cxn ang="16200000">
                    <a:pos x="wd2" y="hd2"/>
                  </a:cxn>
                </a:cxnLst>
                <a:rect l="0" t="0" r="r" b="b"/>
                <a:pathLst>
                  <a:path w="21171" h="21600" fill="norm" stroke="1" extrusionOk="0">
                    <a:moveTo>
                      <a:pt x="10545" y="0"/>
                    </a:moveTo>
                    <a:cubicBezTo>
                      <a:pt x="9711" y="0"/>
                      <a:pt x="9034" y="378"/>
                      <a:pt x="9034" y="844"/>
                    </a:cubicBezTo>
                    <a:cubicBezTo>
                      <a:pt x="9034" y="992"/>
                      <a:pt x="9070" y="1145"/>
                      <a:pt x="9131" y="1298"/>
                    </a:cubicBezTo>
                    <a:cubicBezTo>
                      <a:pt x="8926" y="1192"/>
                      <a:pt x="8706" y="1097"/>
                      <a:pt x="8476" y="1023"/>
                    </a:cubicBezTo>
                    <a:cubicBezTo>
                      <a:pt x="7754" y="790"/>
                      <a:pt x="6833" y="928"/>
                      <a:pt x="6416" y="1332"/>
                    </a:cubicBezTo>
                    <a:cubicBezTo>
                      <a:pt x="5999" y="1735"/>
                      <a:pt x="6246" y="2251"/>
                      <a:pt x="6968" y="2484"/>
                    </a:cubicBezTo>
                    <a:cubicBezTo>
                      <a:pt x="7198" y="2558"/>
                      <a:pt x="7454" y="2617"/>
                      <a:pt x="7721" y="2663"/>
                    </a:cubicBezTo>
                    <a:cubicBezTo>
                      <a:pt x="7454" y="2710"/>
                      <a:pt x="7198" y="2769"/>
                      <a:pt x="6968" y="2843"/>
                    </a:cubicBezTo>
                    <a:cubicBezTo>
                      <a:pt x="6246" y="3076"/>
                      <a:pt x="5999" y="3592"/>
                      <a:pt x="6416" y="3995"/>
                    </a:cubicBezTo>
                    <a:cubicBezTo>
                      <a:pt x="6833" y="4398"/>
                      <a:pt x="7754" y="4536"/>
                      <a:pt x="8476" y="4303"/>
                    </a:cubicBezTo>
                    <a:cubicBezTo>
                      <a:pt x="8706" y="4229"/>
                      <a:pt x="8926" y="4134"/>
                      <a:pt x="9131" y="4029"/>
                    </a:cubicBezTo>
                    <a:cubicBezTo>
                      <a:pt x="9070" y="4181"/>
                      <a:pt x="9034" y="4334"/>
                      <a:pt x="9034" y="4483"/>
                    </a:cubicBezTo>
                    <a:cubicBezTo>
                      <a:pt x="9034" y="4852"/>
                      <a:pt x="9460" y="5165"/>
                      <a:pt x="10054" y="5279"/>
                    </a:cubicBezTo>
                    <a:lnTo>
                      <a:pt x="10054" y="21600"/>
                    </a:lnTo>
                    <a:lnTo>
                      <a:pt x="11033" y="21600"/>
                    </a:lnTo>
                    <a:lnTo>
                      <a:pt x="11033" y="5279"/>
                    </a:lnTo>
                    <a:cubicBezTo>
                      <a:pt x="11627" y="5165"/>
                      <a:pt x="12053" y="4852"/>
                      <a:pt x="12053" y="4483"/>
                    </a:cubicBezTo>
                    <a:cubicBezTo>
                      <a:pt x="12053" y="4334"/>
                      <a:pt x="12017" y="4181"/>
                      <a:pt x="11956" y="4029"/>
                    </a:cubicBezTo>
                    <a:cubicBezTo>
                      <a:pt x="12161" y="4134"/>
                      <a:pt x="12381" y="4229"/>
                      <a:pt x="12611" y="4303"/>
                    </a:cubicBezTo>
                    <a:cubicBezTo>
                      <a:pt x="13333" y="4536"/>
                      <a:pt x="14257" y="4398"/>
                      <a:pt x="14674" y="3995"/>
                    </a:cubicBezTo>
                    <a:cubicBezTo>
                      <a:pt x="15091" y="3592"/>
                      <a:pt x="14844" y="3076"/>
                      <a:pt x="14122" y="2843"/>
                    </a:cubicBezTo>
                    <a:cubicBezTo>
                      <a:pt x="13892" y="2769"/>
                      <a:pt x="13636" y="2710"/>
                      <a:pt x="13369" y="2663"/>
                    </a:cubicBezTo>
                    <a:cubicBezTo>
                      <a:pt x="13636" y="2617"/>
                      <a:pt x="13892" y="2558"/>
                      <a:pt x="14122" y="2484"/>
                    </a:cubicBezTo>
                    <a:cubicBezTo>
                      <a:pt x="14844" y="2251"/>
                      <a:pt x="15091" y="1735"/>
                      <a:pt x="14674" y="1332"/>
                    </a:cubicBezTo>
                    <a:cubicBezTo>
                      <a:pt x="14257" y="928"/>
                      <a:pt x="13333" y="790"/>
                      <a:pt x="12611" y="1023"/>
                    </a:cubicBezTo>
                    <a:cubicBezTo>
                      <a:pt x="12381" y="1097"/>
                      <a:pt x="12161" y="1192"/>
                      <a:pt x="11956" y="1298"/>
                    </a:cubicBezTo>
                    <a:cubicBezTo>
                      <a:pt x="12017" y="1145"/>
                      <a:pt x="12053" y="992"/>
                      <a:pt x="12053" y="844"/>
                    </a:cubicBezTo>
                    <a:cubicBezTo>
                      <a:pt x="12053" y="378"/>
                      <a:pt x="11379" y="0"/>
                      <a:pt x="10545" y="0"/>
                    </a:cubicBezTo>
                    <a:close/>
                    <a:moveTo>
                      <a:pt x="10545" y="1987"/>
                    </a:moveTo>
                    <a:cubicBezTo>
                      <a:pt x="11214" y="1987"/>
                      <a:pt x="11756" y="2290"/>
                      <a:pt x="11756" y="2663"/>
                    </a:cubicBezTo>
                    <a:cubicBezTo>
                      <a:pt x="11756" y="3037"/>
                      <a:pt x="11214" y="3339"/>
                      <a:pt x="10545" y="3339"/>
                    </a:cubicBezTo>
                    <a:cubicBezTo>
                      <a:pt x="9876" y="3339"/>
                      <a:pt x="9335" y="3037"/>
                      <a:pt x="9335" y="2663"/>
                    </a:cubicBezTo>
                    <a:cubicBezTo>
                      <a:pt x="9335" y="2290"/>
                      <a:pt x="9876" y="1987"/>
                      <a:pt x="10545" y="1987"/>
                    </a:cubicBezTo>
                    <a:close/>
                    <a:moveTo>
                      <a:pt x="4332" y="4012"/>
                    </a:moveTo>
                    <a:cubicBezTo>
                      <a:pt x="3498" y="4012"/>
                      <a:pt x="2824" y="4390"/>
                      <a:pt x="2824" y="4855"/>
                    </a:cubicBezTo>
                    <a:cubicBezTo>
                      <a:pt x="2824" y="5004"/>
                      <a:pt x="2860" y="5157"/>
                      <a:pt x="2921" y="5309"/>
                    </a:cubicBezTo>
                    <a:cubicBezTo>
                      <a:pt x="2715" y="5204"/>
                      <a:pt x="2496" y="5109"/>
                      <a:pt x="2266" y="5035"/>
                    </a:cubicBezTo>
                    <a:cubicBezTo>
                      <a:pt x="1544" y="4802"/>
                      <a:pt x="620" y="4940"/>
                      <a:pt x="203" y="5343"/>
                    </a:cubicBezTo>
                    <a:cubicBezTo>
                      <a:pt x="-214" y="5746"/>
                      <a:pt x="33" y="6262"/>
                      <a:pt x="755" y="6495"/>
                    </a:cubicBezTo>
                    <a:cubicBezTo>
                      <a:pt x="985" y="6569"/>
                      <a:pt x="1241" y="6628"/>
                      <a:pt x="1507" y="6675"/>
                    </a:cubicBezTo>
                    <a:cubicBezTo>
                      <a:pt x="1241" y="6721"/>
                      <a:pt x="985" y="6780"/>
                      <a:pt x="755" y="6854"/>
                    </a:cubicBezTo>
                    <a:cubicBezTo>
                      <a:pt x="33" y="7087"/>
                      <a:pt x="-214" y="7603"/>
                      <a:pt x="203" y="8006"/>
                    </a:cubicBezTo>
                    <a:cubicBezTo>
                      <a:pt x="620" y="8410"/>
                      <a:pt x="1544" y="8548"/>
                      <a:pt x="2266" y="8315"/>
                    </a:cubicBezTo>
                    <a:cubicBezTo>
                      <a:pt x="2496" y="8241"/>
                      <a:pt x="2715" y="8146"/>
                      <a:pt x="2921" y="8040"/>
                    </a:cubicBezTo>
                    <a:cubicBezTo>
                      <a:pt x="2860" y="8193"/>
                      <a:pt x="2824" y="8346"/>
                      <a:pt x="2824" y="8494"/>
                    </a:cubicBezTo>
                    <a:cubicBezTo>
                      <a:pt x="2824" y="8960"/>
                      <a:pt x="3498" y="9338"/>
                      <a:pt x="4332" y="9338"/>
                    </a:cubicBezTo>
                    <a:cubicBezTo>
                      <a:pt x="5058" y="9338"/>
                      <a:pt x="5665" y="9052"/>
                      <a:pt x="5809" y="8670"/>
                    </a:cubicBezTo>
                    <a:cubicBezTo>
                      <a:pt x="6949" y="9833"/>
                      <a:pt x="8527" y="11866"/>
                      <a:pt x="8534" y="14227"/>
                    </a:cubicBezTo>
                    <a:cubicBezTo>
                      <a:pt x="8244" y="13960"/>
                      <a:pt x="7707" y="13680"/>
                      <a:pt x="6729" y="13460"/>
                    </a:cubicBezTo>
                    <a:cubicBezTo>
                      <a:pt x="4129" y="12874"/>
                      <a:pt x="3807" y="12323"/>
                      <a:pt x="3807" y="12323"/>
                    </a:cubicBezTo>
                    <a:cubicBezTo>
                      <a:pt x="3807" y="12323"/>
                      <a:pt x="3482" y="13972"/>
                      <a:pt x="5327" y="14881"/>
                    </a:cubicBezTo>
                    <a:cubicBezTo>
                      <a:pt x="6822" y="15618"/>
                      <a:pt x="7968" y="15407"/>
                      <a:pt x="8491" y="15234"/>
                    </a:cubicBezTo>
                    <a:cubicBezTo>
                      <a:pt x="8226" y="18494"/>
                      <a:pt x="6757" y="20968"/>
                      <a:pt x="6741" y="20995"/>
                    </a:cubicBezTo>
                    <a:lnTo>
                      <a:pt x="7666" y="21170"/>
                    </a:lnTo>
                    <a:cubicBezTo>
                      <a:pt x="7741" y="21045"/>
                      <a:pt x="9511" y="18073"/>
                      <a:pt x="9511" y="14242"/>
                    </a:cubicBezTo>
                    <a:cubicBezTo>
                      <a:pt x="9511" y="11717"/>
                      <a:pt x="7854" y="9589"/>
                      <a:pt x="6653" y="8379"/>
                    </a:cubicBezTo>
                    <a:cubicBezTo>
                      <a:pt x="7325" y="8512"/>
                      <a:pt x="8094" y="8364"/>
                      <a:pt x="8464" y="8006"/>
                    </a:cubicBezTo>
                    <a:cubicBezTo>
                      <a:pt x="8881" y="7603"/>
                      <a:pt x="8631" y="7087"/>
                      <a:pt x="7909" y="6854"/>
                    </a:cubicBezTo>
                    <a:cubicBezTo>
                      <a:pt x="7679" y="6780"/>
                      <a:pt x="7423" y="6721"/>
                      <a:pt x="7156" y="6675"/>
                    </a:cubicBezTo>
                    <a:cubicBezTo>
                      <a:pt x="7423" y="6628"/>
                      <a:pt x="7679" y="6569"/>
                      <a:pt x="7909" y="6495"/>
                    </a:cubicBezTo>
                    <a:cubicBezTo>
                      <a:pt x="8631" y="6262"/>
                      <a:pt x="8881" y="5746"/>
                      <a:pt x="8464" y="5343"/>
                    </a:cubicBezTo>
                    <a:cubicBezTo>
                      <a:pt x="8047" y="4940"/>
                      <a:pt x="7123" y="4802"/>
                      <a:pt x="6401" y="5035"/>
                    </a:cubicBezTo>
                    <a:cubicBezTo>
                      <a:pt x="6171" y="5109"/>
                      <a:pt x="5951" y="5204"/>
                      <a:pt x="5746" y="5309"/>
                    </a:cubicBezTo>
                    <a:cubicBezTo>
                      <a:pt x="5807" y="5157"/>
                      <a:pt x="5843" y="5004"/>
                      <a:pt x="5843" y="4855"/>
                    </a:cubicBezTo>
                    <a:cubicBezTo>
                      <a:pt x="5843" y="4390"/>
                      <a:pt x="5166" y="4012"/>
                      <a:pt x="4332" y="4012"/>
                    </a:cubicBezTo>
                    <a:close/>
                    <a:moveTo>
                      <a:pt x="16840" y="4012"/>
                    </a:moveTo>
                    <a:cubicBezTo>
                      <a:pt x="16006" y="4012"/>
                      <a:pt x="15332" y="4390"/>
                      <a:pt x="15332" y="4855"/>
                    </a:cubicBezTo>
                    <a:cubicBezTo>
                      <a:pt x="15332" y="5004"/>
                      <a:pt x="15368" y="5157"/>
                      <a:pt x="15429" y="5309"/>
                    </a:cubicBezTo>
                    <a:cubicBezTo>
                      <a:pt x="15224" y="5204"/>
                      <a:pt x="15004" y="5109"/>
                      <a:pt x="14774" y="5035"/>
                    </a:cubicBezTo>
                    <a:cubicBezTo>
                      <a:pt x="14052" y="4802"/>
                      <a:pt x="13128" y="4940"/>
                      <a:pt x="12711" y="5343"/>
                    </a:cubicBezTo>
                    <a:cubicBezTo>
                      <a:pt x="12294" y="5746"/>
                      <a:pt x="12541" y="6262"/>
                      <a:pt x="13263" y="6495"/>
                    </a:cubicBezTo>
                    <a:cubicBezTo>
                      <a:pt x="13493" y="6569"/>
                      <a:pt x="13749" y="6628"/>
                      <a:pt x="14016" y="6675"/>
                    </a:cubicBezTo>
                    <a:cubicBezTo>
                      <a:pt x="13749" y="6721"/>
                      <a:pt x="13493" y="6780"/>
                      <a:pt x="13263" y="6854"/>
                    </a:cubicBezTo>
                    <a:cubicBezTo>
                      <a:pt x="12541" y="7087"/>
                      <a:pt x="12294" y="7603"/>
                      <a:pt x="12711" y="8006"/>
                    </a:cubicBezTo>
                    <a:cubicBezTo>
                      <a:pt x="13081" y="8364"/>
                      <a:pt x="13850" y="8512"/>
                      <a:pt x="14522" y="8379"/>
                    </a:cubicBezTo>
                    <a:cubicBezTo>
                      <a:pt x="13321" y="9589"/>
                      <a:pt x="11661" y="11717"/>
                      <a:pt x="11661" y="14242"/>
                    </a:cubicBezTo>
                    <a:cubicBezTo>
                      <a:pt x="11661" y="18073"/>
                      <a:pt x="13431" y="21045"/>
                      <a:pt x="13506" y="21170"/>
                    </a:cubicBezTo>
                    <a:lnTo>
                      <a:pt x="14434" y="20995"/>
                    </a:lnTo>
                    <a:cubicBezTo>
                      <a:pt x="14416" y="20965"/>
                      <a:pt x="12641" y="17979"/>
                      <a:pt x="12641" y="14242"/>
                    </a:cubicBezTo>
                    <a:cubicBezTo>
                      <a:pt x="12641" y="13827"/>
                      <a:pt x="12692" y="13423"/>
                      <a:pt x="12778" y="13031"/>
                    </a:cubicBezTo>
                    <a:cubicBezTo>
                      <a:pt x="13247" y="13207"/>
                      <a:pt x="14444" y="13497"/>
                      <a:pt x="16036" y="12713"/>
                    </a:cubicBezTo>
                    <a:cubicBezTo>
                      <a:pt x="17881" y="11804"/>
                      <a:pt x="17553" y="10155"/>
                      <a:pt x="17553" y="10155"/>
                    </a:cubicBezTo>
                    <a:cubicBezTo>
                      <a:pt x="17553" y="10155"/>
                      <a:pt x="17234" y="10705"/>
                      <a:pt x="14635" y="11291"/>
                    </a:cubicBezTo>
                    <a:cubicBezTo>
                      <a:pt x="13958" y="11444"/>
                      <a:pt x="13494" y="11624"/>
                      <a:pt x="13175" y="11810"/>
                    </a:cubicBezTo>
                    <a:cubicBezTo>
                      <a:pt x="13737" y="10503"/>
                      <a:pt x="14640" y="9411"/>
                      <a:pt x="15366" y="8670"/>
                    </a:cubicBezTo>
                    <a:cubicBezTo>
                      <a:pt x="15510" y="9052"/>
                      <a:pt x="16114" y="9338"/>
                      <a:pt x="16840" y="9338"/>
                    </a:cubicBezTo>
                    <a:cubicBezTo>
                      <a:pt x="17674" y="9338"/>
                      <a:pt x="18351" y="8960"/>
                      <a:pt x="18351" y="8494"/>
                    </a:cubicBezTo>
                    <a:cubicBezTo>
                      <a:pt x="18351" y="8346"/>
                      <a:pt x="18315" y="8193"/>
                      <a:pt x="18254" y="8040"/>
                    </a:cubicBezTo>
                    <a:cubicBezTo>
                      <a:pt x="18460" y="8146"/>
                      <a:pt x="18679" y="8241"/>
                      <a:pt x="18909" y="8315"/>
                    </a:cubicBezTo>
                    <a:cubicBezTo>
                      <a:pt x="19631" y="8548"/>
                      <a:pt x="20552" y="8410"/>
                      <a:pt x="20969" y="8006"/>
                    </a:cubicBezTo>
                    <a:cubicBezTo>
                      <a:pt x="21386" y="7603"/>
                      <a:pt x="21139" y="7087"/>
                      <a:pt x="20417" y="6854"/>
                    </a:cubicBezTo>
                    <a:cubicBezTo>
                      <a:pt x="20187" y="6780"/>
                      <a:pt x="19931" y="6721"/>
                      <a:pt x="19665" y="6675"/>
                    </a:cubicBezTo>
                    <a:cubicBezTo>
                      <a:pt x="19931" y="6628"/>
                      <a:pt x="20187" y="6569"/>
                      <a:pt x="20417" y="6495"/>
                    </a:cubicBezTo>
                    <a:cubicBezTo>
                      <a:pt x="21139" y="6262"/>
                      <a:pt x="21386" y="5746"/>
                      <a:pt x="20969" y="5343"/>
                    </a:cubicBezTo>
                    <a:cubicBezTo>
                      <a:pt x="20552" y="4940"/>
                      <a:pt x="19631" y="4802"/>
                      <a:pt x="18909" y="5035"/>
                    </a:cubicBezTo>
                    <a:cubicBezTo>
                      <a:pt x="18679" y="5109"/>
                      <a:pt x="18460" y="5204"/>
                      <a:pt x="18254" y="5309"/>
                    </a:cubicBezTo>
                    <a:cubicBezTo>
                      <a:pt x="18315" y="5157"/>
                      <a:pt x="18351" y="5004"/>
                      <a:pt x="18351" y="4855"/>
                    </a:cubicBezTo>
                    <a:cubicBezTo>
                      <a:pt x="18351" y="4390"/>
                      <a:pt x="17674" y="4012"/>
                      <a:pt x="16840" y="4012"/>
                    </a:cubicBezTo>
                    <a:close/>
                    <a:moveTo>
                      <a:pt x="4332" y="5999"/>
                    </a:moveTo>
                    <a:cubicBezTo>
                      <a:pt x="5001" y="5999"/>
                      <a:pt x="5545" y="6301"/>
                      <a:pt x="5545" y="6675"/>
                    </a:cubicBezTo>
                    <a:cubicBezTo>
                      <a:pt x="5545" y="7048"/>
                      <a:pt x="5001" y="7351"/>
                      <a:pt x="4332" y="7351"/>
                    </a:cubicBezTo>
                    <a:cubicBezTo>
                      <a:pt x="3663" y="7351"/>
                      <a:pt x="3121" y="7048"/>
                      <a:pt x="3121" y="6675"/>
                    </a:cubicBezTo>
                    <a:cubicBezTo>
                      <a:pt x="3121" y="6301"/>
                      <a:pt x="3663" y="5999"/>
                      <a:pt x="4332" y="5999"/>
                    </a:cubicBezTo>
                    <a:close/>
                    <a:moveTo>
                      <a:pt x="16840" y="5999"/>
                    </a:moveTo>
                    <a:cubicBezTo>
                      <a:pt x="17509" y="5999"/>
                      <a:pt x="18051" y="6301"/>
                      <a:pt x="18051" y="6675"/>
                    </a:cubicBezTo>
                    <a:cubicBezTo>
                      <a:pt x="18051" y="7048"/>
                      <a:pt x="17509" y="7351"/>
                      <a:pt x="16840" y="7351"/>
                    </a:cubicBezTo>
                    <a:cubicBezTo>
                      <a:pt x="16171" y="7351"/>
                      <a:pt x="15630" y="7048"/>
                      <a:pt x="15630" y="6675"/>
                    </a:cubicBezTo>
                    <a:cubicBezTo>
                      <a:pt x="15630" y="6301"/>
                      <a:pt x="16171" y="5999"/>
                      <a:pt x="16840" y="5999"/>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3" name="Bouquet"/>
              <p:cNvSpPr/>
              <p:nvPr/>
            </p:nvSpPr>
            <p:spPr>
              <a:xfrm>
                <a:off x="1318861" y="84164"/>
                <a:ext cx="1209466" cy="2209718"/>
              </a:xfrm>
              <a:custGeom>
                <a:avLst/>
                <a:gdLst/>
                <a:ahLst/>
                <a:cxnLst>
                  <a:cxn ang="0">
                    <a:pos x="wd2" y="hd2"/>
                  </a:cxn>
                  <a:cxn ang="5400000">
                    <a:pos x="wd2" y="hd2"/>
                  </a:cxn>
                  <a:cxn ang="10800000">
                    <a:pos x="wd2" y="hd2"/>
                  </a:cxn>
                  <a:cxn ang="16200000">
                    <a:pos x="wd2" y="hd2"/>
                  </a:cxn>
                </a:cxnLst>
                <a:rect l="0" t="0" r="r" b="b"/>
                <a:pathLst>
                  <a:path w="21171" h="21600" fill="norm" stroke="1" extrusionOk="0">
                    <a:moveTo>
                      <a:pt x="10545" y="0"/>
                    </a:moveTo>
                    <a:cubicBezTo>
                      <a:pt x="9711" y="0"/>
                      <a:pt x="9034" y="378"/>
                      <a:pt x="9034" y="844"/>
                    </a:cubicBezTo>
                    <a:cubicBezTo>
                      <a:pt x="9034" y="992"/>
                      <a:pt x="9070" y="1145"/>
                      <a:pt x="9131" y="1298"/>
                    </a:cubicBezTo>
                    <a:cubicBezTo>
                      <a:pt x="8926" y="1192"/>
                      <a:pt x="8706" y="1097"/>
                      <a:pt x="8476" y="1023"/>
                    </a:cubicBezTo>
                    <a:cubicBezTo>
                      <a:pt x="7754" y="790"/>
                      <a:pt x="6833" y="928"/>
                      <a:pt x="6416" y="1332"/>
                    </a:cubicBezTo>
                    <a:cubicBezTo>
                      <a:pt x="5999" y="1735"/>
                      <a:pt x="6246" y="2251"/>
                      <a:pt x="6968" y="2484"/>
                    </a:cubicBezTo>
                    <a:cubicBezTo>
                      <a:pt x="7198" y="2558"/>
                      <a:pt x="7454" y="2617"/>
                      <a:pt x="7721" y="2663"/>
                    </a:cubicBezTo>
                    <a:cubicBezTo>
                      <a:pt x="7454" y="2710"/>
                      <a:pt x="7198" y="2769"/>
                      <a:pt x="6968" y="2843"/>
                    </a:cubicBezTo>
                    <a:cubicBezTo>
                      <a:pt x="6246" y="3076"/>
                      <a:pt x="5999" y="3592"/>
                      <a:pt x="6416" y="3995"/>
                    </a:cubicBezTo>
                    <a:cubicBezTo>
                      <a:pt x="6833" y="4398"/>
                      <a:pt x="7754" y="4536"/>
                      <a:pt x="8476" y="4303"/>
                    </a:cubicBezTo>
                    <a:cubicBezTo>
                      <a:pt x="8706" y="4229"/>
                      <a:pt x="8926" y="4134"/>
                      <a:pt x="9131" y="4029"/>
                    </a:cubicBezTo>
                    <a:cubicBezTo>
                      <a:pt x="9070" y="4181"/>
                      <a:pt x="9034" y="4334"/>
                      <a:pt x="9034" y="4483"/>
                    </a:cubicBezTo>
                    <a:cubicBezTo>
                      <a:pt x="9034" y="4852"/>
                      <a:pt x="9460" y="5165"/>
                      <a:pt x="10054" y="5279"/>
                    </a:cubicBezTo>
                    <a:lnTo>
                      <a:pt x="10054" y="21600"/>
                    </a:lnTo>
                    <a:lnTo>
                      <a:pt x="11033" y="21600"/>
                    </a:lnTo>
                    <a:lnTo>
                      <a:pt x="11033" y="5279"/>
                    </a:lnTo>
                    <a:cubicBezTo>
                      <a:pt x="11627" y="5165"/>
                      <a:pt x="12053" y="4852"/>
                      <a:pt x="12053" y="4483"/>
                    </a:cubicBezTo>
                    <a:cubicBezTo>
                      <a:pt x="12053" y="4334"/>
                      <a:pt x="12017" y="4181"/>
                      <a:pt x="11956" y="4029"/>
                    </a:cubicBezTo>
                    <a:cubicBezTo>
                      <a:pt x="12161" y="4134"/>
                      <a:pt x="12381" y="4229"/>
                      <a:pt x="12611" y="4303"/>
                    </a:cubicBezTo>
                    <a:cubicBezTo>
                      <a:pt x="13333" y="4536"/>
                      <a:pt x="14257" y="4398"/>
                      <a:pt x="14674" y="3995"/>
                    </a:cubicBezTo>
                    <a:cubicBezTo>
                      <a:pt x="15091" y="3592"/>
                      <a:pt x="14844" y="3076"/>
                      <a:pt x="14122" y="2843"/>
                    </a:cubicBezTo>
                    <a:cubicBezTo>
                      <a:pt x="13892" y="2769"/>
                      <a:pt x="13636" y="2710"/>
                      <a:pt x="13369" y="2663"/>
                    </a:cubicBezTo>
                    <a:cubicBezTo>
                      <a:pt x="13636" y="2617"/>
                      <a:pt x="13892" y="2558"/>
                      <a:pt x="14122" y="2484"/>
                    </a:cubicBezTo>
                    <a:cubicBezTo>
                      <a:pt x="14844" y="2251"/>
                      <a:pt x="15091" y="1735"/>
                      <a:pt x="14674" y="1332"/>
                    </a:cubicBezTo>
                    <a:cubicBezTo>
                      <a:pt x="14257" y="928"/>
                      <a:pt x="13333" y="790"/>
                      <a:pt x="12611" y="1023"/>
                    </a:cubicBezTo>
                    <a:cubicBezTo>
                      <a:pt x="12381" y="1097"/>
                      <a:pt x="12161" y="1192"/>
                      <a:pt x="11956" y="1298"/>
                    </a:cubicBezTo>
                    <a:cubicBezTo>
                      <a:pt x="12017" y="1145"/>
                      <a:pt x="12053" y="992"/>
                      <a:pt x="12053" y="844"/>
                    </a:cubicBezTo>
                    <a:cubicBezTo>
                      <a:pt x="12053" y="378"/>
                      <a:pt x="11379" y="0"/>
                      <a:pt x="10545" y="0"/>
                    </a:cubicBezTo>
                    <a:close/>
                    <a:moveTo>
                      <a:pt x="10545" y="1987"/>
                    </a:moveTo>
                    <a:cubicBezTo>
                      <a:pt x="11214" y="1987"/>
                      <a:pt x="11756" y="2290"/>
                      <a:pt x="11756" y="2663"/>
                    </a:cubicBezTo>
                    <a:cubicBezTo>
                      <a:pt x="11756" y="3037"/>
                      <a:pt x="11214" y="3339"/>
                      <a:pt x="10545" y="3339"/>
                    </a:cubicBezTo>
                    <a:cubicBezTo>
                      <a:pt x="9876" y="3339"/>
                      <a:pt x="9335" y="3037"/>
                      <a:pt x="9335" y="2663"/>
                    </a:cubicBezTo>
                    <a:cubicBezTo>
                      <a:pt x="9335" y="2290"/>
                      <a:pt x="9876" y="1987"/>
                      <a:pt x="10545" y="1987"/>
                    </a:cubicBezTo>
                    <a:close/>
                    <a:moveTo>
                      <a:pt x="4332" y="4012"/>
                    </a:moveTo>
                    <a:cubicBezTo>
                      <a:pt x="3498" y="4012"/>
                      <a:pt x="2824" y="4390"/>
                      <a:pt x="2824" y="4855"/>
                    </a:cubicBezTo>
                    <a:cubicBezTo>
                      <a:pt x="2824" y="5004"/>
                      <a:pt x="2860" y="5157"/>
                      <a:pt x="2921" y="5309"/>
                    </a:cubicBezTo>
                    <a:cubicBezTo>
                      <a:pt x="2715" y="5204"/>
                      <a:pt x="2496" y="5109"/>
                      <a:pt x="2266" y="5035"/>
                    </a:cubicBezTo>
                    <a:cubicBezTo>
                      <a:pt x="1544" y="4802"/>
                      <a:pt x="620" y="4940"/>
                      <a:pt x="203" y="5343"/>
                    </a:cubicBezTo>
                    <a:cubicBezTo>
                      <a:pt x="-214" y="5746"/>
                      <a:pt x="33" y="6262"/>
                      <a:pt x="755" y="6495"/>
                    </a:cubicBezTo>
                    <a:cubicBezTo>
                      <a:pt x="985" y="6569"/>
                      <a:pt x="1241" y="6628"/>
                      <a:pt x="1507" y="6675"/>
                    </a:cubicBezTo>
                    <a:cubicBezTo>
                      <a:pt x="1241" y="6721"/>
                      <a:pt x="985" y="6780"/>
                      <a:pt x="755" y="6854"/>
                    </a:cubicBezTo>
                    <a:cubicBezTo>
                      <a:pt x="33" y="7087"/>
                      <a:pt x="-214" y="7603"/>
                      <a:pt x="203" y="8006"/>
                    </a:cubicBezTo>
                    <a:cubicBezTo>
                      <a:pt x="620" y="8410"/>
                      <a:pt x="1544" y="8548"/>
                      <a:pt x="2266" y="8315"/>
                    </a:cubicBezTo>
                    <a:cubicBezTo>
                      <a:pt x="2496" y="8241"/>
                      <a:pt x="2715" y="8146"/>
                      <a:pt x="2921" y="8040"/>
                    </a:cubicBezTo>
                    <a:cubicBezTo>
                      <a:pt x="2860" y="8193"/>
                      <a:pt x="2824" y="8346"/>
                      <a:pt x="2824" y="8494"/>
                    </a:cubicBezTo>
                    <a:cubicBezTo>
                      <a:pt x="2824" y="8960"/>
                      <a:pt x="3498" y="9338"/>
                      <a:pt x="4332" y="9338"/>
                    </a:cubicBezTo>
                    <a:cubicBezTo>
                      <a:pt x="5058" y="9338"/>
                      <a:pt x="5665" y="9052"/>
                      <a:pt x="5809" y="8670"/>
                    </a:cubicBezTo>
                    <a:cubicBezTo>
                      <a:pt x="6949" y="9833"/>
                      <a:pt x="8527" y="11866"/>
                      <a:pt x="8534" y="14227"/>
                    </a:cubicBezTo>
                    <a:cubicBezTo>
                      <a:pt x="8244" y="13960"/>
                      <a:pt x="7707" y="13680"/>
                      <a:pt x="6729" y="13460"/>
                    </a:cubicBezTo>
                    <a:cubicBezTo>
                      <a:pt x="4129" y="12874"/>
                      <a:pt x="3807" y="12323"/>
                      <a:pt x="3807" y="12323"/>
                    </a:cubicBezTo>
                    <a:cubicBezTo>
                      <a:pt x="3807" y="12323"/>
                      <a:pt x="3482" y="13972"/>
                      <a:pt x="5327" y="14881"/>
                    </a:cubicBezTo>
                    <a:cubicBezTo>
                      <a:pt x="6822" y="15618"/>
                      <a:pt x="7968" y="15407"/>
                      <a:pt x="8491" y="15234"/>
                    </a:cubicBezTo>
                    <a:cubicBezTo>
                      <a:pt x="8226" y="18494"/>
                      <a:pt x="6757" y="20968"/>
                      <a:pt x="6741" y="20995"/>
                    </a:cubicBezTo>
                    <a:lnTo>
                      <a:pt x="7666" y="21170"/>
                    </a:lnTo>
                    <a:cubicBezTo>
                      <a:pt x="7741" y="21045"/>
                      <a:pt x="9511" y="18073"/>
                      <a:pt x="9511" y="14242"/>
                    </a:cubicBezTo>
                    <a:cubicBezTo>
                      <a:pt x="9511" y="11717"/>
                      <a:pt x="7854" y="9589"/>
                      <a:pt x="6653" y="8379"/>
                    </a:cubicBezTo>
                    <a:cubicBezTo>
                      <a:pt x="7325" y="8512"/>
                      <a:pt x="8094" y="8364"/>
                      <a:pt x="8464" y="8006"/>
                    </a:cubicBezTo>
                    <a:cubicBezTo>
                      <a:pt x="8881" y="7603"/>
                      <a:pt x="8631" y="7087"/>
                      <a:pt x="7909" y="6854"/>
                    </a:cubicBezTo>
                    <a:cubicBezTo>
                      <a:pt x="7679" y="6780"/>
                      <a:pt x="7423" y="6721"/>
                      <a:pt x="7156" y="6675"/>
                    </a:cubicBezTo>
                    <a:cubicBezTo>
                      <a:pt x="7423" y="6628"/>
                      <a:pt x="7679" y="6569"/>
                      <a:pt x="7909" y="6495"/>
                    </a:cubicBezTo>
                    <a:cubicBezTo>
                      <a:pt x="8631" y="6262"/>
                      <a:pt x="8881" y="5746"/>
                      <a:pt x="8464" y="5343"/>
                    </a:cubicBezTo>
                    <a:cubicBezTo>
                      <a:pt x="8047" y="4940"/>
                      <a:pt x="7123" y="4802"/>
                      <a:pt x="6401" y="5035"/>
                    </a:cubicBezTo>
                    <a:cubicBezTo>
                      <a:pt x="6171" y="5109"/>
                      <a:pt x="5951" y="5204"/>
                      <a:pt x="5746" y="5309"/>
                    </a:cubicBezTo>
                    <a:cubicBezTo>
                      <a:pt x="5807" y="5157"/>
                      <a:pt x="5843" y="5004"/>
                      <a:pt x="5843" y="4855"/>
                    </a:cubicBezTo>
                    <a:cubicBezTo>
                      <a:pt x="5843" y="4390"/>
                      <a:pt x="5166" y="4012"/>
                      <a:pt x="4332" y="4012"/>
                    </a:cubicBezTo>
                    <a:close/>
                    <a:moveTo>
                      <a:pt x="16840" y="4012"/>
                    </a:moveTo>
                    <a:cubicBezTo>
                      <a:pt x="16006" y="4012"/>
                      <a:pt x="15332" y="4390"/>
                      <a:pt x="15332" y="4855"/>
                    </a:cubicBezTo>
                    <a:cubicBezTo>
                      <a:pt x="15332" y="5004"/>
                      <a:pt x="15368" y="5157"/>
                      <a:pt x="15429" y="5309"/>
                    </a:cubicBezTo>
                    <a:cubicBezTo>
                      <a:pt x="15224" y="5204"/>
                      <a:pt x="15004" y="5109"/>
                      <a:pt x="14774" y="5035"/>
                    </a:cubicBezTo>
                    <a:cubicBezTo>
                      <a:pt x="14052" y="4802"/>
                      <a:pt x="13128" y="4940"/>
                      <a:pt x="12711" y="5343"/>
                    </a:cubicBezTo>
                    <a:cubicBezTo>
                      <a:pt x="12294" y="5746"/>
                      <a:pt x="12541" y="6262"/>
                      <a:pt x="13263" y="6495"/>
                    </a:cubicBezTo>
                    <a:cubicBezTo>
                      <a:pt x="13493" y="6569"/>
                      <a:pt x="13749" y="6628"/>
                      <a:pt x="14016" y="6675"/>
                    </a:cubicBezTo>
                    <a:cubicBezTo>
                      <a:pt x="13749" y="6721"/>
                      <a:pt x="13493" y="6780"/>
                      <a:pt x="13263" y="6854"/>
                    </a:cubicBezTo>
                    <a:cubicBezTo>
                      <a:pt x="12541" y="7087"/>
                      <a:pt x="12294" y="7603"/>
                      <a:pt x="12711" y="8006"/>
                    </a:cubicBezTo>
                    <a:cubicBezTo>
                      <a:pt x="13081" y="8364"/>
                      <a:pt x="13850" y="8512"/>
                      <a:pt x="14522" y="8379"/>
                    </a:cubicBezTo>
                    <a:cubicBezTo>
                      <a:pt x="13321" y="9589"/>
                      <a:pt x="11661" y="11717"/>
                      <a:pt x="11661" y="14242"/>
                    </a:cubicBezTo>
                    <a:cubicBezTo>
                      <a:pt x="11661" y="18073"/>
                      <a:pt x="13431" y="21045"/>
                      <a:pt x="13506" y="21170"/>
                    </a:cubicBezTo>
                    <a:lnTo>
                      <a:pt x="14434" y="20995"/>
                    </a:lnTo>
                    <a:cubicBezTo>
                      <a:pt x="14416" y="20965"/>
                      <a:pt x="12641" y="17979"/>
                      <a:pt x="12641" y="14242"/>
                    </a:cubicBezTo>
                    <a:cubicBezTo>
                      <a:pt x="12641" y="13827"/>
                      <a:pt x="12692" y="13423"/>
                      <a:pt x="12778" y="13031"/>
                    </a:cubicBezTo>
                    <a:cubicBezTo>
                      <a:pt x="13247" y="13207"/>
                      <a:pt x="14444" y="13497"/>
                      <a:pt x="16036" y="12713"/>
                    </a:cubicBezTo>
                    <a:cubicBezTo>
                      <a:pt x="17881" y="11804"/>
                      <a:pt x="17553" y="10155"/>
                      <a:pt x="17553" y="10155"/>
                    </a:cubicBezTo>
                    <a:cubicBezTo>
                      <a:pt x="17553" y="10155"/>
                      <a:pt x="17234" y="10705"/>
                      <a:pt x="14635" y="11291"/>
                    </a:cubicBezTo>
                    <a:cubicBezTo>
                      <a:pt x="13958" y="11444"/>
                      <a:pt x="13494" y="11624"/>
                      <a:pt x="13175" y="11810"/>
                    </a:cubicBezTo>
                    <a:cubicBezTo>
                      <a:pt x="13737" y="10503"/>
                      <a:pt x="14640" y="9411"/>
                      <a:pt x="15366" y="8670"/>
                    </a:cubicBezTo>
                    <a:cubicBezTo>
                      <a:pt x="15510" y="9052"/>
                      <a:pt x="16114" y="9338"/>
                      <a:pt x="16840" y="9338"/>
                    </a:cubicBezTo>
                    <a:cubicBezTo>
                      <a:pt x="17674" y="9338"/>
                      <a:pt x="18351" y="8960"/>
                      <a:pt x="18351" y="8494"/>
                    </a:cubicBezTo>
                    <a:cubicBezTo>
                      <a:pt x="18351" y="8346"/>
                      <a:pt x="18315" y="8193"/>
                      <a:pt x="18254" y="8040"/>
                    </a:cubicBezTo>
                    <a:cubicBezTo>
                      <a:pt x="18460" y="8146"/>
                      <a:pt x="18679" y="8241"/>
                      <a:pt x="18909" y="8315"/>
                    </a:cubicBezTo>
                    <a:cubicBezTo>
                      <a:pt x="19631" y="8548"/>
                      <a:pt x="20552" y="8410"/>
                      <a:pt x="20969" y="8006"/>
                    </a:cubicBezTo>
                    <a:cubicBezTo>
                      <a:pt x="21386" y="7603"/>
                      <a:pt x="21139" y="7087"/>
                      <a:pt x="20417" y="6854"/>
                    </a:cubicBezTo>
                    <a:cubicBezTo>
                      <a:pt x="20187" y="6780"/>
                      <a:pt x="19931" y="6721"/>
                      <a:pt x="19665" y="6675"/>
                    </a:cubicBezTo>
                    <a:cubicBezTo>
                      <a:pt x="19931" y="6628"/>
                      <a:pt x="20187" y="6569"/>
                      <a:pt x="20417" y="6495"/>
                    </a:cubicBezTo>
                    <a:cubicBezTo>
                      <a:pt x="21139" y="6262"/>
                      <a:pt x="21386" y="5746"/>
                      <a:pt x="20969" y="5343"/>
                    </a:cubicBezTo>
                    <a:cubicBezTo>
                      <a:pt x="20552" y="4940"/>
                      <a:pt x="19631" y="4802"/>
                      <a:pt x="18909" y="5035"/>
                    </a:cubicBezTo>
                    <a:cubicBezTo>
                      <a:pt x="18679" y="5109"/>
                      <a:pt x="18460" y="5204"/>
                      <a:pt x="18254" y="5309"/>
                    </a:cubicBezTo>
                    <a:cubicBezTo>
                      <a:pt x="18315" y="5157"/>
                      <a:pt x="18351" y="5004"/>
                      <a:pt x="18351" y="4855"/>
                    </a:cubicBezTo>
                    <a:cubicBezTo>
                      <a:pt x="18351" y="4390"/>
                      <a:pt x="17674" y="4012"/>
                      <a:pt x="16840" y="4012"/>
                    </a:cubicBezTo>
                    <a:close/>
                    <a:moveTo>
                      <a:pt x="4332" y="5999"/>
                    </a:moveTo>
                    <a:cubicBezTo>
                      <a:pt x="5001" y="5999"/>
                      <a:pt x="5545" y="6301"/>
                      <a:pt x="5545" y="6675"/>
                    </a:cubicBezTo>
                    <a:cubicBezTo>
                      <a:pt x="5545" y="7048"/>
                      <a:pt x="5001" y="7351"/>
                      <a:pt x="4332" y="7351"/>
                    </a:cubicBezTo>
                    <a:cubicBezTo>
                      <a:pt x="3663" y="7351"/>
                      <a:pt x="3121" y="7048"/>
                      <a:pt x="3121" y="6675"/>
                    </a:cubicBezTo>
                    <a:cubicBezTo>
                      <a:pt x="3121" y="6301"/>
                      <a:pt x="3663" y="5999"/>
                      <a:pt x="4332" y="5999"/>
                    </a:cubicBezTo>
                    <a:close/>
                    <a:moveTo>
                      <a:pt x="16840" y="5999"/>
                    </a:moveTo>
                    <a:cubicBezTo>
                      <a:pt x="17509" y="5999"/>
                      <a:pt x="18051" y="6301"/>
                      <a:pt x="18051" y="6675"/>
                    </a:cubicBezTo>
                    <a:cubicBezTo>
                      <a:pt x="18051" y="7048"/>
                      <a:pt x="17509" y="7351"/>
                      <a:pt x="16840" y="7351"/>
                    </a:cubicBezTo>
                    <a:cubicBezTo>
                      <a:pt x="16171" y="7351"/>
                      <a:pt x="15630" y="7048"/>
                      <a:pt x="15630" y="6675"/>
                    </a:cubicBezTo>
                    <a:cubicBezTo>
                      <a:pt x="15630" y="6301"/>
                      <a:pt x="16171" y="5999"/>
                      <a:pt x="16840" y="5999"/>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4" name="Bouquet"/>
              <p:cNvSpPr/>
              <p:nvPr/>
            </p:nvSpPr>
            <p:spPr>
              <a:xfrm rot="1920000">
                <a:off x="2083188" y="678298"/>
                <a:ext cx="1195753" cy="2184664"/>
              </a:xfrm>
              <a:custGeom>
                <a:avLst/>
                <a:gdLst/>
                <a:ahLst/>
                <a:cxnLst>
                  <a:cxn ang="0">
                    <a:pos x="wd2" y="hd2"/>
                  </a:cxn>
                  <a:cxn ang="5400000">
                    <a:pos x="wd2" y="hd2"/>
                  </a:cxn>
                  <a:cxn ang="10800000">
                    <a:pos x="wd2" y="hd2"/>
                  </a:cxn>
                  <a:cxn ang="16200000">
                    <a:pos x="wd2" y="hd2"/>
                  </a:cxn>
                </a:cxnLst>
                <a:rect l="0" t="0" r="r" b="b"/>
                <a:pathLst>
                  <a:path w="21171" h="21600" fill="norm" stroke="1" extrusionOk="0">
                    <a:moveTo>
                      <a:pt x="10545" y="0"/>
                    </a:moveTo>
                    <a:cubicBezTo>
                      <a:pt x="9711" y="0"/>
                      <a:pt x="9034" y="378"/>
                      <a:pt x="9034" y="844"/>
                    </a:cubicBezTo>
                    <a:cubicBezTo>
                      <a:pt x="9034" y="992"/>
                      <a:pt x="9070" y="1145"/>
                      <a:pt x="9131" y="1298"/>
                    </a:cubicBezTo>
                    <a:cubicBezTo>
                      <a:pt x="8926" y="1192"/>
                      <a:pt x="8706" y="1097"/>
                      <a:pt x="8476" y="1023"/>
                    </a:cubicBezTo>
                    <a:cubicBezTo>
                      <a:pt x="7754" y="790"/>
                      <a:pt x="6833" y="928"/>
                      <a:pt x="6416" y="1332"/>
                    </a:cubicBezTo>
                    <a:cubicBezTo>
                      <a:pt x="5999" y="1735"/>
                      <a:pt x="6246" y="2251"/>
                      <a:pt x="6968" y="2484"/>
                    </a:cubicBezTo>
                    <a:cubicBezTo>
                      <a:pt x="7198" y="2558"/>
                      <a:pt x="7454" y="2617"/>
                      <a:pt x="7721" y="2663"/>
                    </a:cubicBezTo>
                    <a:cubicBezTo>
                      <a:pt x="7454" y="2710"/>
                      <a:pt x="7198" y="2769"/>
                      <a:pt x="6968" y="2843"/>
                    </a:cubicBezTo>
                    <a:cubicBezTo>
                      <a:pt x="6246" y="3076"/>
                      <a:pt x="5999" y="3592"/>
                      <a:pt x="6416" y="3995"/>
                    </a:cubicBezTo>
                    <a:cubicBezTo>
                      <a:pt x="6833" y="4398"/>
                      <a:pt x="7754" y="4536"/>
                      <a:pt x="8476" y="4303"/>
                    </a:cubicBezTo>
                    <a:cubicBezTo>
                      <a:pt x="8706" y="4229"/>
                      <a:pt x="8926" y="4134"/>
                      <a:pt x="9131" y="4029"/>
                    </a:cubicBezTo>
                    <a:cubicBezTo>
                      <a:pt x="9070" y="4181"/>
                      <a:pt x="9034" y="4334"/>
                      <a:pt x="9034" y="4483"/>
                    </a:cubicBezTo>
                    <a:cubicBezTo>
                      <a:pt x="9034" y="4852"/>
                      <a:pt x="9460" y="5165"/>
                      <a:pt x="10054" y="5279"/>
                    </a:cubicBezTo>
                    <a:lnTo>
                      <a:pt x="10054" y="21600"/>
                    </a:lnTo>
                    <a:lnTo>
                      <a:pt x="11033" y="21600"/>
                    </a:lnTo>
                    <a:lnTo>
                      <a:pt x="11033" y="5279"/>
                    </a:lnTo>
                    <a:cubicBezTo>
                      <a:pt x="11627" y="5165"/>
                      <a:pt x="12053" y="4852"/>
                      <a:pt x="12053" y="4483"/>
                    </a:cubicBezTo>
                    <a:cubicBezTo>
                      <a:pt x="12053" y="4334"/>
                      <a:pt x="12017" y="4181"/>
                      <a:pt x="11956" y="4029"/>
                    </a:cubicBezTo>
                    <a:cubicBezTo>
                      <a:pt x="12161" y="4134"/>
                      <a:pt x="12381" y="4229"/>
                      <a:pt x="12611" y="4303"/>
                    </a:cubicBezTo>
                    <a:cubicBezTo>
                      <a:pt x="13333" y="4536"/>
                      <a:pt x="14257" y="4398"/>
                      <a:pt x="14674" y="3995"/>
                    </a:cubicBezTo>
                    <a:cubicBezTo>
                      <a:pt x="15091" y="3592"/>
                      <a:pt x="14844" y="3076"/>
                      <a:pt x="14122" y="2843"/>
                    </a:cubicBezTo>
                    <a:cubicBezTo>
                      <a:pt x="13892" y="2769"/>
                      <a:pt x="13636" y="2710"/>
                      <a:pt x="13369" y="2663"/>
                    </a:cubicBezTo>
                    <a:cubicBezTo>
                      <a:pt x="13636" y="2617"/>
                      <a:pt x="13892" y="2558"/>
                      <a:pt x="14122" y="2484"/>
                    </a:cubicBezTo>
                    <a:cubicBezTo>
                      <a:pt x="14844" y="2251"/>
                      <a:pt x="15091" y="1735"/>
                      <a:pt x="14674" y="1332"/>
                    </a:cubicBezTo>
                    <a:cubicBezTo>
                      <a:pt x="14257" y="928"/>
                      <a:pt x="13333" y="790"/>
                      <a:pt x="12611" y="1023"/>
                    </a:cubicBezTo>
                    <a:cubicBezTo>
                      <a:pt x="12381" y="1097"/>
                      <a:pt x="12161" y="1192"/>
                      <a:pt x="11956" y="1298"/>
                    </a:cubicBezTo>
                    <a:cubicBezTo>
                      <a:pt x="12017" y="1145"/>
                      <a:pt x="12053" y="992"/>
                      <a:pt x="12053" y="844"/>
                    </a:cubicBezTo>
                    <a:cubicBezTo>
                      <a:pt x="12053" y="378"/>
                      <a:pt x="11379" y="0"/>
                      <a:pt x="10545" y="0"/>
                    </a:cubicBezTo>
                    <a:close/>
                    <a:moveTo>
                      <a:pt x="10545" y="1987"/>
                    </a:moveTo>
                    <a:cubicBezTo>
                      <a:pt x="11214" y="1987"/>
                      <a:pt x="11756" y="2290"/>
                      <a:pt x="11756" y="2663"/>
                    </a:cubicBezTo>
                    <a:cubicBezTo>
                      <a:pt x="11756" y="3037"/>
                      <a:pt x="11214" y="3339"/>
                      <a:pt x="10545" y="3339"/>
                    </a:cubicBezTo>
                    <a:cubicBezTo>
                      <a:pt x="9876" y="3339"/>
                      <a:pt x="9335" y="3037"/>
                      <a:pt x="9335" y="2663"/>
                    </a:cubicBezTo>
                    <a:cubicBezTo>
                      <a:pt x="9335" y="2290"/>
                      <a:pt x="9876" y="1987"/>
                      <a:pt x="10545" y="1987"/>
                    </a:cubicBezTo>
                    <a:close/>
                    <a:moveTo>
                      <a:pt x="4332" y="4012"/>
                    </a:moveTo>
                    <a:cubicBezTo>
                      <a:pt x="3498" y="4012"/>
                      <a:pt x="2824" y="4390"/>
                      <a:pt x="2824" y="4855"/>
                    </a:cubicBezTo>
                    <a:cubicBezTo>
                      <a:pt x="2824" y="5004"/>
                      <a:pt x="2860" y="5157"/>
                      <a:pt x="2921" y="5309"/>
                    </a:cubicBezTo>
                    <a:cubicBezTo>
                      <a:pt x="2715" y="5204"/>
                      <a:pt x="2496" y="5109"/>
                      <a:pt x="2266" y="5035"/>
                    </a:cubicBezTo>
                    <a:cubicBezTo>
                      <a:pt x="1544" y="4802"/>
                      <a:pt x="620" y="4940"/>
                      <a:pt x="203" y="5343"/>
                    </a:cubicBezTo>
                    <a:cubicBezTo>
                      <a:pt x="-214" y="5746"/>
                      <a:pt x="33" y="6262"/>
                      <a:pt x="755" y="6495"/>
                    </a:cubicBezTo>
                    <a:cubicBezTo>
                      <a:pt x="985" y="6569"/>
                      <a:pt x="1241" y="6628"/>
                      <a:pt x="1507" y="6675"/>
                    </a:cubicBezTo>
                    <a:cubicBezTo>
                      <a:pt x="1241" y="6721"/>
                      <a:pt x="985" y="6780"/>
                      <a:pt x="755" y="6854"/>
                    </a:cubicBezTo>
                    <a:cubicBezTo>
                      <a:pt x="33" y="7087"/>
                      <a:pt x="-214" y="7603"/>
                      <a:pt x="203" y="8006"/>
                    </a:cubicBezTo>
                    <a:cubicBezTo>
                      <a:pt x="620" y="8410"/>
                      <a:pt x="1544" y="8548"/>
                      <a:pt x="2266" y="8315"/>
                    </a:cubicBezTo>
                    <a:cubicBezTo>
                      <a:pt x="2496" y="8241"/>
                      <a:pt x="2715" y="8146"/>
                      <a:pt x="2921" y="8040"/>
                    </a:cubicBezTo>
                    <a:cubicBezTo>
                      <a:pt x="2860" y="8193"/>
                      <a:pt x="2824" y="8346"/>
                      <a:pt x="2824" y="8494"/>
                    </a:cubicBezTo>
                    <a:cubicBezTo>
                      <a:pt x="2824" y="8960"/>
                      <a:pt x="3498" y="9338"/>
                      <a:pt x="4332" y="9338"/>
                    </a:cubicBezTo>
                    <a:cubicBezTo>
                      <a:pt x="5058" y="9338"/>
                      <a:pt x="5665" y="9052"/>
                      <a:pt x="5809" y="8670"/>
                    </a:cubicBezTo>
                    <a:cubicBezTo>
                      <a:pt x="6949" y="9833"/>
                      <a:pt x="8527" y="11866"/>
                      <a:pt x="8534" y="14227"/>
                    </a:cubicBezTo>
                    <a:cubicBezTo>
                      <a:pt x="8244" y="13960"/>
                      <a:pt x="7707" y="13680"/>
                      <a:pt x="6729" y="13460"/>
                    </a:cubicBezTo>
                    <a:cubicBezTo>
                      <a:pt x="4129" y="12874"/>
                      <a:pt x="3807" y="12323"/>
                      <a:pt x="3807" y="12323"/>
                    </a:cubicBezTo>
                    <a:cubicBezTo>
                      <a:pt x="3807" y="12323"/>
                      <a:pt x="3482" y="13972"/>
                      <a:pt x="5327" y="14881"/>
                    </a:cubicBezTo>
                    <a:cubicBezTo>
                      <a:pt x="6822" y="15618"/>
                      <a:pt x="7968" y="15407"/>
                      <a:pt x="8491" y="15234"/>
                    </a:cubicBezTo>
                    <a:cubicBezTo>
                      <a:pt x="8226" y="18494"/>
                      <a:pt x="6757" y="20968"/>
                      <a:pt x="6741" y="20995"/>
                    </a:cubicBezTo>
                    <a:lnTo>
                      <a:pt x="7666" y="21170"/>
                    </a:lnTo>
                    <a:cubicBezTo>
                      <a:pt x="7741" y="21045"/>
                      <a:pt x="9511" y="18073"/>
                      <a:pt x="9511" y="14242"/>
                    </a:cubicBezTo>
                    <a:cubicBezTo>
                      <a:pt x="9511" y="11717"/>
                      <a:pt x="7854" y="9589"/>
                      <a:pt x="6653" y="8379"/>
                    </a:cubicBezTo>
                    <a:cubicBezTo>
                      <a:pt x="7325" y="8512"/>
                      <a:pt x="8094" y="8364"/>
                      <a:pt x="8464" y="8006"/>
                    </a:cubicBezTo>
                    <a:cubicBezTo>
                      <a:pt x="8881" y="7603"/>
                      <a:pt x="8631" y="7087"/>
                      <a:pt x="7909" y="6854"/>
                    </a:cubicBezTo>
                    <a:cubicBezTo>
                      <a:pt x="7679" y="6780"/>
                      <a:pt x="7423" y="6721"/>
                      <a:pt x="7156" y="6675"/>
                    </a:cubicBezTo>
                    <a:cubicBezTo>
                      <a:pt x="7423" y="6628"/>
                      <a:pt x="7679" y="6569"/>
                      <a:pt x="7909" y="6495"/>
                    </a:cubicBezTo>
                    <a:cubicBezTo>
                      <a:pt x="8631" y="6262"/>
                      <a:pt x="8881" y="5746"/>
                      <a:pt x="8464" y="5343"/>
                    </a:cubicBezTo>
                    <a:cubicBezTo>
                      <a:pt x="8047" y="4940"/>
                      <a:pt x="7123" y="4802"/>
                      <a:pt x="6401" y="5035"/>
                    </a:cubicBezTo>
                    <a:cubicBezTo>
                      <a:pt x="6171" y="5109"/>
                      <a:pt x="5951" y="5204"/>
                      <a:pt x="5746" y="5309"/>
                    </a:cubicBezTo>
                    <a:cubicBezTo>
                      <a:pt x="5807" y="5157"/>
                      <a:pt x="5843" y="5004"/>
                      <a:pt x="5843" y="4855"/>
                    </a:cubicBezTo>
                    <a:cubicBezTo>
                      <a:pt x="5843" y="4390"/>
                      <a:pt x="5166" y="4012"/>
                      <a:pt x="4332" y="4012"/>
                    </a:cubicBezTo>
                    <a:close/>
                    <a:moveTo>
                      <a:pt x="16840" y="4012"/>
                    </a:moveTo>
                    <a:cubicBezTo>
                      <a:pt x="16006" y="4012"/>
                      <a:pt x="15332" y="4390"/>
                      <a:pt x="15332" y="4855"/>
                    </a:cubicBezTo>
                    <a:cubicBezTo>
                      <a:pt x="15332" y="5004"/>
                      <a:pt x="15368" y="5157"/>
                      <a:pt x="15429" y="5309"/>
                    </a:cubicBezTo>
                    <a:cubicBezTo>
                      <a:pt x="15224" y="5204"/>
                      <a:pt x="15004" y="5109"/>
                      <a:pt x="14774" y="5035"/>
                    </a:cubicBezTo>
                    <a:cubicBezTo>
                      <a:pt x="14052" y="4802"/>
                      <a:pt x="13128" y="4940"/>
                      <a:pt x="12711" y="5343"/>
                    </a:cubicBezTo>
                    <a:cubicBezTo>
                      <a:pt x="12294" y="5746"/>
                      <a:pt x="12541" y="6262"/>
                      <a:pt x="13263" y="6495"/>
                    </a:cubicBezTo>
                    <a:cubicBezTo>
                      <a:pt x="13493" y="6569"/>
                      <a:pt x="13749" y="6628"/>
                      <a:pt x="14016" y="6675"/>
                    </a:cubicBezTo>
                    <a:cubicBezTo>
                      <a:pt x="13749" y="6721"/>
                      <a:pt x="13493" y="6780"/>
                      <a:pt x="13263" y="6854"/>
                    </a:cubicBezTo>
                    <a:cubicBezTo>
                      <a:pt x="12541" y="7087"/>
                      <a:pt x="12294" y="7603"/>
                      <a:pt x="12711" y="8006"/>
                    </a:cubicBezTo>
                    <a:cubicBezTo>
                      <a:pt x="13081" y="8364"/>
                      <a:pt x="13850" y="8512"/>
                      <a:pt x="14522" y="8379"/>
                    </a:cubicBezTo>
                    <a:cubicBezTo>
                      <a:pt x="13321" y="9589"/>
                      <a:pt x="11661" y="11717"/>
                      <a:pt x="11661" y="14242"/>
                    </a:cubicBezTo>
                    <a:cubicBezTo>
                      <a:pt x="11661" y="18073"/>
                      <a:pt x="13431" y="21045"/>
                      <a:pt x="13506" y="21170"/>
                    </a:cubicBezTo>
                    <a:lnTo>
                      <a:pt x="14434" y="20995"/>
                    </a:lnTo>
                    <a:cubicBezTo>
                      <a:pt x="14416" y="20965"/>
                      <a:pt x="12641" y="17979"/>
                      <a:pt x="12641" y="14242"/>
                    </a:cubicBezTo>
                    <a:cubicBezTo>
                      <a:pt x="12641" y="13827"/>
                      <a:pt x="12692" y="13423"/>
                      <a:pt x="12778" y="13031"/>
                    </a:cubicBezTo>
                    <a:cubicBezTo>
                      <a:pt x="13247" y="13207"/>
                      <a:pt x="14444" y="13497"/>
                      <a:pt x="16036" y="12713"/>
                    </a:cubicBezTo>
                    <a:cubicBezTo>
                      <a:pt x="17881" y="11804"/>
                      <a:pt x="17553" y="10155"/>
                      <a:pt x="17553" y="10155"/>
                    </a:cubicBezTo>
                    <a:cubicBezTo>
                      <a:pt x="17553" y="10155"/>
                      <a:pt x="17234" y="10705"/>
                      <a:pt x="14635" y="11291"/>
                    </a:cubicBezTo>
                    <a:cubicBezTo>
                      <a:pt x="13958" y="11444"/>
                      <a:pt x="13494" y="11624"/>
                      <a:pt x="13175" y="11810"/>
                    </a:cubicBezTo>
                    <a:cubicBezTo>
                      <a:pt x="13737" y="10503"/>
                      <a:pt x="14640" y="9411"/>
                      <a:pt x="15366" y="8670"/>
                    </a:cubicBezTo>
                    <a:cubicBezTo>
                      <a:pt x="15510" y="9052"/>
                      <a:pt x="16114" y="9338"/>
                      <a:pt x="16840" y="9338"/>
                    </a:cubicBezTo>
                    <a:cubicBezTo>
                      <a:pt x="17674" y="9338"/>
                      <a:pt x="18351" y="8960"/>
                      <a:pt x="18351" y="8494"/>
                    </a:cubicBezTo>
                    <a:cubicBezTo>
                      <a:pt x="18351" y="8346"/>
                      <a:pt x="18315" y="8193"/>
                      <a:pt x="18254" y="8040"/>
                    </a:cubicBezTo>
                    <a:cubicBezTo>
                      <a:pt x="18460" y="8146"/>
                      <a:pt x="18679" y="8241"/>
                      <a:pt x="18909" y="8315"/>
                    </a:cubicBezTo>
                    <a:cubicBezTo>
                      <a:pt x="19631" y="8548"/>
                      <a:pt x="20552" y="8410"/>
                      <a:pt x="20969" y="8006"/>
                    </a:cubicBezTo>
                    <a:cubicBezTo>
                      <a:pt x="21386" y="7603"/>
                      <a:pt x="21139" y="7087"/>
                      <a:pt x="20417" y="6854"/>
                    </a:cubicBezTo>
                    <a:cubicBezTo>
                      <a:pt x="20187" y="6780"/>
                      <a:pt x="19931" y="6721"/>
                      <a:pt x="19665" y="6675"/>
                    </a:cubicBezTo>
                    <a:cubicBezTo>
                      <a:pt x="19931" y="6628"/>
                      <a:pt x="20187" y="6569"/>
                      <a:pt x="20417" y="6495"/>
                    </a:cubicBezTo>
                    <a:cubicBezTo>
                      <a:pt x="21139" y="6262"/>
                      <a:pt x="21386" y="5746"/>
                      <a:pt x="20969" y="5343"/>
                    </a:cubicBezTo>
                    <a:cubicBezTo>
                      <a:pt x="20552" y="4940"/>
                      <a:pt x="19631" y="4802"/>
                      <a:pt x="18909" y="5035"/>
                    </a:cubicBezTo>
                    <a:cubicBezTo>
                      <a:pt x="18679" y="5109"/>
                      <a:pt x="18460" y="5204"/>
                      <a:pt x="18254" y="5309"/>
                    </a:cubicBezTo>
                    <a:cubicBezTo>
                      <a:pt x="18315" y="5157"/>
                      <a:pt x="18351" y="5004"/>
                      <a:pt x="18351" y="4855"/>
                    </a:cubicBezTo>
                    <a:cubicBezTo>
                      <a:pt x="18351" y="4390"/>
                      <a:pt x="17674" y="4012"/>
                      <a:pt x="16840" y="4012"/>
                    </a:cubicBezTo>
                    <a:close/>
                    <a:moveTo>
                      <a:pt x="4332" y="5999"/>
                    </a:moveTo>
                    <a:cubicBezTo>
                      <a:pt x="5001" y="5999"/>
                      <a:pt x="5545" y="6301"/>
                      <a:pt x="5545" y="6675"/>
                    </a:cubicBezTo>
                    <a:cubicBezTo>
                      <a:pt x="5545" y="7048"/>
                      <a:pt x="5001" y="7351"/>
                      <a:pt x="4332" y="7351"/>
                    </a:cubicBezTo>
                    <a:cubicBezTo>
                      <a:pt x="3663" y="7351"/>
                      <a:pt x="3121" y="7048"/>
                      <a:pt x="3121" y="6675"/>
                    </a:cubicBezTo>
                    <a:cubicBezTo>
                      <a:pt x="3121" y="6301"/>
                      <a:pt x="3663" y="5999"/>
                      <a:pt x="4332" y="5999"/>
                    </a:cubicBezTo>
                    <a:close/>
                    <a:moveTo>
                      <a:pt x="16840" y="5999"/>
                    </a:moveTo>
                    <a:cubicBezTo>
                      <a:pt x="17509" y="5999"/>
                      <a:pt x="18051" y="6301"/>
                      <a:pt x="18051" y="6675"/>
                    </a:cubicBezTo>
                    <a:cubicBezTo>
                      <a:pt x="18051" y="7048"/>
                      <a:pt x="17509" y="7351"/>
                      <a:pt x="16840" y="7351"/>
                    </a:cubicBezTo>
                    <a:cubicBezTo>
                      <a:pt x="16171" y="7351"/>
                      <a:pt x="15630" y="7048"/>
                      <a:pt x="15630" y="6675"/>
                    </a:cubicBezTo>
                    <a:cubicBezTo>
                      <a:pt x="15630" y="6301"/>
                      <a:pt x="16171" y="5999"/>
                      <a:pt x="16840" y="5999"/>
                    </a:cubicBezTo>
                    <a:close/>
                  </a:path>
                </a:pathLst>
              </a:custGeom>
              <a:solidFill>
                <a:schemeClr val="accent5">
                  <a:hueOff val="-82419"/>
                  <a:satOff val="-9513"/>
                  <a:lumOff val="-16343"/>
                </a:schemeClr>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5" name="Polygon"/>
              <p:cNvSpPr/>
              <p:nvPr/>
            </p:nvSpPr>
            <p:spPr>
              <a:xfrm>
                <a:off x="1321162" y="1668288"/>
                <a:ext cx="1370878" cy="1253603"/>
              </a:xfrm>
              <a:prstGeom prst="pentagon">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sp>
            <p:nvSpPr>
              <p:cNvPr id="156" name="Polygon"/>
              <p:cNvSpPr/>
              <p:nvPr/>
            </p:nvSpPr>
            <p:spPr>
              <a:xfrm>
                <a:off x="-4753219" y="1604788"/>
                <a:ext cx="1370878" cy="1253603"/>
              </a:xfrm>
              <a:prstGeom prst="pentagon">
                <a:avLst/>
              </a:prstGeom>
              <a:solidFill>
                <a:schemeClr val="accent1"/>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pic>
          <p:nvPicPr>
            <p:cNvPr id="158" name="Image" descr="Image"/>
            <p:cNvPicPr>
              <a:picLocks noChangeAspect="1"/>
            </p:cNvPicPr>
            <p:nvPr/>
          </p:nvPicPr>
          <p:blipFill>
            <a:blip r:embed="rId3">
              <a:extLst/>
            </a:blip>
            <a:srcRect l="0" t="0" r="0" b="0"/>
            <a:stretch>
              <a:fillRect/>
            </a:stretch>
          </p:blipFill>
          <p:spPr>
            <a:xfrm rot="20820000">
              <a:off x="1646889" y="59115"/>
              <a:ext cx="592498" cy="587311"/>
            </a:xfrm>
            <a:prstGeom prst="rect">
              <a:avLst/>
            </a:prstGeom>
            <a:ln w="12700" cap="flat">
              <a:noFill/>
              <a:miter lim="400000"/>
            </a:ln>
            <a:effectLst/>
          </p:spPr>
        </p:pic>
      </p:grpSp>
      <p:sp>
        <p:nvSpPr>
          <p:cNvPr id="160" name="Existential quantifiers (∃):       “There exist at least one white rose in the bouquet”"/>
          <p:cNvSpPr txBox="1"/>
          <p:nvPr/>
        </p:nvSpPr>
        <p:spPr>
          <a:xfrm>
            <a:off x="6792404" y="4694370"/>
            <a:ext cx="5640100" cy="45085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500"/>
              </a:spcBef>
              <a:defRPr b="0" sz="3200"/>
            </a:pPr>
            <a:r>
              <a:t>Existential quantifiers (</a:t>
            </a:r>
            <a:r>
              <a:rPr>
                <a:latin typeface="Arial Unicode MS"/>
                <a:ea typeface="Arial Unicode MS"/>
                <a:cs typeface="Arial Unicode MS"/>
                <a:sym typeface="Arial Unicode MS"/>
              </a:rPr>
              <a:t>∃)</a:t>
            </a:r>
            <a:r>
              <a:t>:</a:t>
            </a:r>
            <a:br/>
            <a:br/>
            <a:br/>
            <a:br/>
            <a:br/>
            <a:br/>
            <a:br/>
            <a:r>
              <a:t>“There exist at least one white rose in the bouquet”</a:t>
            </a:r>
          </a:p>
        </p:txBody>
      </p:sp>
      <p:sp>
        <p:nvSpPr>
          <p:cNvPr id="161" name="Universal quantifiers (∀):        “All roses in the bouquet should be red.”"/>
          <p:cNvSpPr txBox="1"/>
          <p:nvPr/>
        </p:nvSpPr>
        <p:spPr>
          <a:xfrm>
            <a:off x="1029747" y="4713013"/>
            <a:ext cx="5193762" cy="44712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lvl="1">
              <a:spcBef>
                <a:spcPts val="500"/>
              </a:spcBef>
              <a:defRPr b="0" sz="3200"/>
            </a:pPr>
            <a:r>
              <a:t>Universal quantifiers (</a:t>
            </a:r>
            <a:r>
              <a:rPr>
                <a:latin typeface="Apple Symbols"/>
                <a:ea typeface="Apple Symbols"/>
                <a:cs typeface="Apple Symbols"/>
                <a:sym typeface="Apple Symbols"/>
              </a:rPr>
              <a:t>∀</a:t>
            </a:r>
            <a:r>
              <a:t>): </a:t>
            </a:r>
            <a:br/>
            <a:br/>
            <a:br/>
            <a:br/>
            <a:br/>
            <a:br/>
            <a:br/>
            <a:r>
              <a:t>“All roses in the bouquet should be red.” </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5" name="Challenge"/>
          <p:cNvSpPr txBox="1"/>
          <p:nvPr>
            <p:ph type="title"/>
          </p:nvPr>
        </p:nvSpPr>
        <p:spPr>
          <a:prstGeom prst="rect">
            <a:avLst/>
          </a:prstGeom>
        </p:spPr>
        <p:txBody>
          <a:bodyPr/>
          <a:lstStyle/>
          <a:p>
            <a:pPr/>
            <a:r>
              <a:t>Challenge</a:t>
            </a:r>
          </a:p>
        </p:txBody>
      </p:sp>
      <p:sp>
        <p:nvSpPr>
          <p:cNvPr id="166" name="Quantified queries often clarified through trial-and-error.…"/>
          <p:cNvSpPr txBox="1"/>
          <p:nvPr>
            <p:ph type="body" idx="1"/>
          </p:nvPr>
        </p:nvSpPr>
        <p:spPr>
          <a:xfrm>
            <a:off x="952500" y="1667242"/>
            <a:ext cx="11099800" cy="6957531"/>
          </a:xfrm>
          <a:prstGeom prst="rect">
            <a:avLst/>
          </a:prstGeom>
        </p:spPr>
        <p:txBody>
          <a:bodyPr/>
          <a:lstStyle/>
          <a:p>
            <a:pPr>
              <a:spcBef>
                <a:spcPts val="500"/>
              </a:spcBef>
            </a:pPr>
            <a:r>
              <a:t>Quantified queries often clarified through trial-and-error.</a:t>
            </a:r>
          </a:p>
          <a:p>
            <a:pPr>
              <a:spcBef>
                <a:spcPts val="500"/>
              </a:spcBef>
            </a:pPr>
            <a:r>
              <a:t>Trial and error is hard:</a:t>
            </a:r>
          </a:p>
          <a:p>
            <a:pPr lvl="3" marL="0" indent="685800">
              <a:spcBef>
                <a:spcPts val="500"/>
              </a:spcBef>
              <a:buSzTx/>
              <a:buNone/>
            </a:pPr>
            <a:r>
              <a:t>1) SQL has no “syntax locality”</a:t>
            </a:r>
            <a:br/>
            <a:br/>
            <a:br/>
            <a:br/>
            <a:br/>
            <a:br/>
            <a:br/>
            <a:r>
              <a:t>2) SQL does not present “non-answers”</a:t>
            </a:r>
            <a:br/>
            <a:br/>
          </a:p>
        </p:txBody>
      </p:sp>
      <p:sp>
        <p:nvSpPr>
          <p:cNvPr id="167" name="Why Not? Chapman and Jagadish (2009)"/>
          <p:cNvSpPr txBox="1"/>
          <p:nvPr/>
        </p:nvSpPr>
        <p:spPr>
          <a:xfrm>
            <a:off x="5406787" y="8820188"/>
            <a:ext cx="5238497" cy="4366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ct val="117999"/>
              </a:lnSpc>
              <a:defRPr b="0" sz="2200"/>
            </a:pPr>
            <a:r>
              <a:rPr i="1"/>
              <a:t>Why Not?</a:t>
            </a:r>
            <a:r>
              <a:t> Chapman and Jagadish (2009)</a:t>
            </a:r>
          </a:p>
        </p:txBody>
      </p:sp>
      <p:sp>
        <p:nvSpPr>
          <p:cNvPr id="168" name="Airplane"/>
          <p:cNvSpPr/>
          <p:nvPr/>
        </p:nvSpPr>
        <p:spPr>
          <a:xfrm>
            <a:off x="4517773" y="7237864"/>
            <a:ext cx="1937088" cy="783375"/>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0" y="0"/>
                </a:moveTo>
                <a:lnTo>
                  <a:pt x="1516" y="11977"/>
                </a:lnTo>
                <a:lnTo>
                  <a:pt x="702" y="12478"/>
                </a:lnTo>
                <a:lnTo>
                  <a:pt x="724" y="14386"/>
                </a:lnTo>
                <a:cubicBezTo>
                  <a:pt x="724" y="14386"/>
                  <a:pt x="3631" y="18530"/>
                  <a:pt x="8428" y="19124"/>
                </a:cubicBezTo>
                <a:lnTo>
                  <a:pt x="8428" y="20110"/>
                </a:lnTo>
                <a:lnTo>
                  <a:pt x="8786" y="20110"/>
                </a:lnTo>
                <a:cubicBezTo>
                  <a:pt x="8768" y="20229"/>
                  <a:pt x="8759" y="20358"/>
                  <a:pt x="8759" y="20494"/>
                </a:cubicBezTo>
                <a:cubicBezTo>
                  <a:pt x="8759" y="21104"/>
                  <a:pt x="8958" y="21600"/>
                  <a:pt x="9205" y="21600"/>
                </a:cubicBezTo>
                <a:cubicBezTo>
                  <a:pt x="9451" y="21600"/>
                  <a:pt x="9652" y="21104"/>
                  <a:pt x="9652" y="20494"/>
                </a:cubicBezTo>
                <a:cubicBezTo>
                  <a:pt x="9652" y="20358"/>
                  <a:pt x="9641" y="20229"/>
                  <a:pt x="9623" y="20110"/>
                </a:cubicBezTo>
                <a:lnTo>
                  <a:pt x="10246" y="20110"/>
                </a:lnTo>
                <a:cubicBezTo>
                  <a:pt x="10228" y="20229"/>
                  <a:pt x="10219" y="20358"/>
                  <a:pt x="10219" y="20494"/>
                </a:cubicBezTo>
                <a:cubicBezTo>
                  <a:pt x="10219" y="21104"/>
                  <a:pt x="10418" y="21600"/>
                  <a:pt x="10665" y="21600"/>
                </a:cubicBezTo>
                <a:cubicBezTo>
                  <a:pt x="10912" y="21600"/>
                  <a:pt x="11112" y="21104"/>
                  <a:pt x="11112" y="20494"/>
                </a:cubicBezTo>
                <a:cubicBezTo>
                  <a:pt x="11112" y="20358"/>
                  <a:pt x="11102" y="20229"/>
                  <a:pt x="11084" y="20110"/>
                </a:cubicBezTo>
                <a:lnTo>
                  <a:pt x="11820" y="20110"/>
                </a:lnTo>
                <a:lnTo>
                  <a:pt x="11820" y="20740"/>
                </a:lnTo>
                <a:cubicBezTo>
                  <a:pt x="12161" y="21065"/>
                  <a:pt x="12621" y="21266"/>
                  <a:pt x="13128" y="21266"/>
                </a:cubicBezTo>
                <a:cubicBezTo>
                  <a:pt x="13635" y="21266"/>
                  <a:pt x="14094" y="21065"/>
                  <a:pt x="14435" y="20740"/>
                </a:cubicBezTo>
                <a:lnTo>
                  <a:pt x="14435" y="19195"/>
                </a:lnTo>
                <a:cubicBezTo>
                  <a:pt x="16128" y="19195"/>
                  <a:pt x="17436" y="19195"/>
                  <a:pt x="18286" y="19195"/>
                </a:cubicBezTo>
                <a:lnTo>
                  <a:pt x="18191" y="20005"/>
                </a:lnTo>
                <a:lnTo>
                  <a:pt x="18632" y="20005"/>
                </a:lnTo>
                <a:lnTo>
                  <a:pt x="18654" y="20310"/>
                </a:lnTo>
                <a:cubicBezTo>
                  <a:pt x="18582" y="20439"/>
                  <a:pt x="18534" y="20649"/>
                  <a:pt x="18534" y="20886"/>
                </a:cubicBezTo>
                <a:cubicBezTo>
                  <a:pt x="18534" y="21279"/>
                  <a:pt x="18664" y="21600"/>
                  <a:pt x="18823" y="21600"/>
                </a:cubicBezTo>
                <a:cubicBezTo>
                  <a:pt x="18982" y="21600"/>
                  <a:pt x="19110" y="21279"/>
                  <a:pt x="19110" y="20886"/>
                </a:cubicBezTo>
                <a:cubicBezTo>
                  <a:pt x="19110" y="20534"/>
                  <a:pt x="19007" y="20242"/>
                  <a:pt x="18872" y="20185"/>
                </a:cubicBezTo>
                <a:lnTo>
                  <a:pt x="18858" y="20005"/>
                </a:lnTo>
                <a:lnTo>
                  <a:pt x="19437" y="20005"/>
                </a:lnTo>
                <a:lnTo>
                  <a:pt x="19534" y="19170"/>
                </a:lnTo>
                <a:cubicBezTo>
                  <a:pt x="20554" y="18986"/>
                  <a:pt x="21600" y="17637"/>
                  <a:pt x="21600" y="16536"/>
                </a:cubicBezTo>
                <a:cubicBezTo>
                  <a:pt x="21600" y="16195"/>
                  <a:pt x="21492" y="15745"/>
                  <a:pt x="21294" y="15263"/>
                </a:cubicBezTo>
                <a:lnTo>
                  <a:pt x="20221" y="15263"/>
                </a:lnTo>
                <a:cubicBezTo>
                  <a:pt x="20164" y="15263"/>
                  <a:pt x="20113" y="15172"/>
                  <a:pt x="20096" y="15037"/>
                </a:cubicBezTo>
                <a:lnTo>
                  <a:pt x="20005" y="14311"/>
                </a:lnTo>
                <a:cubicBezTo>
                  <a:pt x="19989" y="14187"/>
                  <a:pt x="20027" y="14060"/>
                  <a:pt x="20079" y="14060"/>
                </a:cubicBezTo>
                <a:lnTo>
                  <a:pt x="20643" y="14060"/>
                </a:lnTo>
                <a:cubicBezTo>
                  <a:pt x="19887" y="12952"/>
                  <a:pt x="18737" y="11977"/>
                  <a:pt x="17379" y="11977"/>
                </a:cubicBezTo>
                <a:cubicBezTo>
                  <a:pt x="14935" y="11977"/>
                  <a:pt x="7739" y="11977"/>
                  <a:pt x="6834" y="11977"/>
                </a:cubicBezTo>
                <a:cubicBezTo>
                  <a:pt x="5929" y="11977"/>
                  <a:pt x="4255" y="10576"/>
                  <a:pt x="1381" y="0"/>
                </a:cubicBezTo>
                <a:cubicBezTo>
                  <a:pt x="770" y="0"/>
                  <a:pt x="0" y="0"/>
                  <a:pt x="0" y="0"/>
                </a:cubicBezTo>
                <a:close/>
                <a:moveTo>
                  <a:pt x="5896" y="14002"/>
                </a:moveTo>
                <a:lnTo>
                  <a:pt x="6020" y="14002"/>
                </a:lnTo>
                <a:cubicBezTo>
                  <a:pt x="6090" y="14002"/>
                  <a:pt x="6145" y="14143"/>
                  <a:pt x="6145" y="14315"/>
                </a:cubicBezTo>
                <a:lnTo>
                  <a:pt x="6145" y="14954"/>
                </a:lnTo>
                <a:cubicBezTo>
                  <a:pt x="6145" y="15126"/>
                  <a:pt x="6090" y="15263"/>
                  <a:pt x="6020" y="15263"/>
                </a:cubicBezTo>
                <a:lnTo>
                  <a:pt x="5896" y="15263"/>
                </a:lnTo>
                <a:cubicBezTo>
                  <a:pt x="5826" y="15263"/>
                  <a:pt x="5769" y="15126"/>
                  <a:pt x="5769" y="14954"/>
                </a:cubicBezTo>
                <a:lnTo>
                  <a:pt x="5769" y="14315"/>
                </a:lnTo>
                <a:cubicBezTo>
                  <a:pt x="5769" y="14143"/>
                  <a:pt x="5826" y="14002"/>
                  <a:pt x="5896" y="14002"/>
                </a:cubicBezTo>
                <a:close/>
                <a:moveTo>
                  <a:pt x="6596" y="14002"/>
                </a:moveTo>
                <a:lnTo>
                  <a:pt x="6719" y="14002"/>
                </a:lnTo>
                <a:cubicBezTo>
                  <a:pt x="6789" y="14002"/>
                  <a:pt x="6846" y="14143"/>
                  <a:pt x="6846" y="14315"/>
                </a:cubicBezTo>
                <a:lnTo>
                  <a:pt x="6846" y="14954"/>
                </a:lnTo>
                <a:cubicBezTo>
                  <a:pt x="6846" y="15126"/>
                  <a:pt x="6789" y="15263"/>
                  <a:pt x="6719" y="15263"/>
                </a:cubicBezTo>
                <a:lnTo>
                  <a:pt x="6596" y="15263"/>
                </a:lnTo>
                <a:cubicBezTo>
                  <a:pt x="6527" y="15263"/>
                  <a:pt x="6470" y="15126"/>
                  <a:pt x="6470" y="14954"/>
                </a:cubicBezTo>
                <a:lnTo>
                  <a:pt x="6470" y="14315"/>
                </a:lnTo>
                <a:cubicBezTo>
                  <a:pt x="6470" y="14143"/>
                  <a:pt x="6527" y="14002"/>
                  <a:pt x="6596" y="14002"/>
                </a:cubicBezTo>
                <a:close/>
                <a:moveTo>
                  <a:pt x="7297" y="14002"/>
                </a:moveTo>
                <a:lnTo>
                  <a:pt x="7420" y="14002"/>
                </a:lnTo>
                <a:cubicBezTo>
                  <a:pt x="7490" y="14002"/>
                  <a:pt x="7547" y="14143"/>
                  <a:pt x="7547" y="14315"/>
                </a:cubicBezTo>
                <a:lnTo>
                  <a:pt x="7547" y="14954"/>
                </a:lnTo>
                <a:cubicBezTo>
                  <a:pt x="7547" y="15126"/>
                  <a:pt x="7490" y="15263"/>
                  <a:pt x="7420" y="15263"/>
                </a:cubicBezTo>
                <a:lnTo>
                  <a:pt x="7297" y="15263"/>
                </a:lnTo>
                <a:cubicBezTo>
                  <a:pt x="7227" y="15263"/>
                  <a:pt x="7170" y="15126"/>
                  <a:pt x="7170" y="14954"/>
                </a:cubicBezTo>
                <a:lnTo>
                  <a:pt x="7170" y="14315"/>
                </a:lnTo>
                <a:cubicBezTo>
                  <a:pt x="7170" y="14143"/>
                  <a:pt x="7227" y="14002"/>
                  <a:pt x="7297" y="14002"/>
                </a:cubicBezTo>
                <a:close/>
                <a:moveTo>
                  <a:pt x="7996" y="14002"/>
                </a:moveTo>
                <a:lnTo>
                  <a:pt x="8121" y="14002"/>
                </a:lnTo>
                <a:cubicBezTo>
                  <a:pt x="8190" y="14002"/>
                  <a:pt x="8247" y="14143"/>
                  <a:pt x="8247" y="14315"/>
                </a:cubicBezTo>
                <a:lnTo>
                  <a:pt x="8247" y="14954"/>
                </a:lnTo>
                <a:cubicBezTo>
                  <a:pt x="8247" y="15126"/>
                  <a:pt x="8190" y="15263"/>
                  <a:pt x="8121" y="15263"/>
                </a:cubicBezTo>
                <a:lnTo>
                  <a:pt x="7996" y="15263"/>
                </a:lnTo>
                <a:cubicBezTo>
                  <a:pt x="7926" y="15263"/>
                  <a:pt x="7871" y="15126"/>
                  <a:pt x="7871" y="14954"/>
                </a:cubicBezTo>
                <a:lnTo>
                  <a:pt x="7871" y="14315"/>
                </a:lnTo>
                <a:cubicBezTo>
                  <a:pt x="7871" y="14143"/>
                  <a:pt x="7926" y="14002"/>
                  <a:pt x="7996" y="14002"/>
                </a:cubicBezTo>
                <a:close/>
                <a:moveTo>
                  <a:pt x="8696" y="14002"/>
                </a:moveTo>
                <a:lnTo>
                  <a:pt x="8821" y="14002"/>
                </a:lnTo>
                <a:cubicBezTo>
                  <a:pt x="8891" y="14002"/>
                  <a:pt x="8946" y="14143"/>
                  <a:pt x="8946" y="14315"/>
                </a:cubicBezTo>
                <a:lnTo>
                  <a:pt x="8946" y="14954"/>
                </a:lnTo>
                <a:cubicBezTo>
                  <a:pt x="8946" y="15126"/>
                  <a:pt x="8891" y="15263"/>
                  <a:pt x="8821" y="15263"/>
                </a:cubicBezTo>
                <a:lnTo>
                  <a:pt x="8696" y="15263"/>
                </a:lnTo>
                <a:cubicBezTo>
                  <a:pt x="8627" y="15263"/>
                  <a:pt x="8571" y="15126"/>
                  <a:pt x="8571" y="14954"/>
                </a:cubicBezTo>
                <a:lnTo>
                  <a:pt x="8571" y="14315"/>
                </a:lnTo>
                <a:cubicBezTo>
                  <a:pt x="8571" y="14143"/>
                  <a:pt x="8627" y="14002"/>
                  <a:pt x="8696" y="14002"/>
                </a:cubicBezTo>
                <a:close/>
                <a:moveTo>
                  <a:pt x="9397" y="14002"/>
                </a:moveTo>
                <a:lnTo>
                  <a:pt x="9522" y="14002"/>
                </a:lnTo>
                <a:cubicBezTo>
                  <a:pt x="9592" y="14002"/>
                  <a:pt x="9647" y="14143"/>
                  <a:pt x="9647" y="14315"/>
                </a:cubicBezTo>
                <a:lnTo>
                  <a:pt x="9647" y="14954"/>
                </a:lnTo>
                <a:cubicBezTo>
                  <a:pt x="9647" y="15126"/>
                  <a:pt x="9592" y="15263"/>
                  <a:pt x="9522" y="15263"/>
                </a:cubicBezTo>
                <a:lnTo>
                  <a:pt x="9397" y="15263"/>
                </a:lnTo>
                <a:cubicBezTo>
                  <a:pt x="9327" y="15263"/>
                  <a:pt x="9270" y="15126"/>
                  <a:pt x="9270" y="14954"/>
                </a:cubicBezTo>
                <a:lnTo>
                  <a:pt x="9270" y="14315"/>
                </a:lnTo>
                <a:cubicBezTo>
                  <a:pt x="9270" y="14143"/>
                  <a:pt x="9327" y="14002"/>
                  <a:pt x="9397" y="14002"/>
                </a:cubicBezTo>
                <a:close/>
                <a:moveTo>
                  <a:pt x="10098" y="14002"/>
                </a:moveTo>
                <a:lnTo>
                  <a:pt x="10221" y="14002"/>
                </a:lnTo>
                <a:cubicBezTo>
                  <a:pt x="10291" y="14002"/>
                  <a:pt x="10348" y="14143"/>
                  <a:pt x="10348" y="14315"/>
                </a:cubicBezTo>
                <a:lnTo>
                  <a:pt x="10348" y="14954"/>
                </a:lnTo>
                <a:cubicBezTo>
                  <a:pt x="10348" y="15126"/>
                  <a:pt x="10291" y="15263"/>
                  <a:pt x="10221" y="15263"/>
                </a:cubicBezTo>
                <a:lnTo>
                  <a:pt x="10098" y="15263"/>
                </a:lnTo>
                <a:cubicBezTo>
                  <a:pt x="10028" y="15263"/>
                  <a:pt x="9971" y="15126"/>
                  <a:pt x="9971" y="14954"/>
                </a:cubicBezTo>
                <a:lnTo>
                  <a:pt x="9971" y="14315"/>
                </a:lnTo>
                <a:cubicBezTo>
                  <a:pt x="9971" y="14143"/>
                  <a:pt x="10028" y="14002"/>
                  <a:pt x="10098" y="14002"/>
                </a:cubicBezTo>
                <a:close/>
                <a:moveTo>
                  <a:pt x="10798" y="14002"/>
                </a:moveTo>
                <a:lnTo>
                  <a:pt x="10922" y="14002"/>
                </a:lnTo>
                <a:cubicBezTo>
                  <a:pt x="10991" y="14002"/>
                  <a:pt x="11048" y="14143"/>
                  <a:pt x="11048" y="14315"/>
                </a:cubicBezTo>
                <a:lnTo>
                  <a:pt x="11048" y="14954"/>
                </a:lnTo>
                <a:cubicBezTo>
                  <a:pt x="11048" y="15126"/>
                  <a:pt x="10991" y="15263"/>
                  <a:pt x="10922" y="15263"/>
                </a:cubicBezTo>
                <a:lnTo>
                  <a:pt x="10798" y="15263"/>
                </a:lnTo>
                <a:cubicBezTo>
                  <a:pt x="10729" y="15263"/>
                  <a:pt x="10672" y="15126"/>
                  <a:pt x="10672" y="14954"/>
                </a:cubicBezTo>
                <a:lnTo>
                  <a:pt x="10672" y="14315"/>
                </a:lnTo>
                <a:cubicBezTo>
                  <a:pt x="10672" y="14143"/>
                  <a:pt x="10729" y="14002"/>
                  <a:pt x="10798" y="14002"/>
                </a:cubicBezTo>
                <a:close/>
                <a:moveTo>
                  <a:pt x="11497" y="14002"/>
                </a:moveTo>
                <a:lnTo>
                  <a:pt x="11622" y="14002"/>
                </a:lnTo>
                <a:cubicBezTo>
                  <a:pt x="11692" y="14002"/>
                  <a:pt x="11749" y="14143"/>
                  <a:pt x="11749" y="14315"/>
                </a:cubicBezTo>
                <a:lnTo>
                  <a:pt x="11749" y="14954"/>
                </a:lnTo>
                <a:cubicBezTo>
                  <a:pt x="11749" y="15126"/>
                  <a:pt x="11692" y="15263"/>
                  <a:pt x="11622" y="15263"/>
                </a:cubicBezTo>
                <a:lnTo>
                  <a:pt x="11497" y="15263"/>
                </a:lnTo>
                <a:cubicBezTo>
                  <a:pt x="11428" y="15263"/>
                  <a:pt x="11372" y="15126"/>
                  <a:pt x="11372" y="14954"/>
                </a:cubicBezTo>
                <a:lnTo>
                  <a:pt x="11372" y="14315"/>
                </a:lnTo>
                <a:cubicBezTo>
                  <a:pt x="11372" y="14143"/>
                  <a:pt x="11428" y="14002"/>
                  <a:pt x="11497" y="14002"/>
                </a:cubicBezTo>
                <a:close/>
                <a:moveTo>
                  <a:pt x="12198" y="14002"/>
                </a:moveTo>
                <a:lnTo>
                  <a:pt x="12323" y="14002"/>
                </a:lnTo>
                <a:cubicBezTo>
                  <a:pt x="12392" y="14002"/>
                  <a:pt x="12448" y="14143"/>
                  <a:pt x="12448" y="14315"/>
                </a:cubicBezTo>
                <a:lnTo>
                  <a:pt x="12448" y="14954"/>
                </a:lnTo>
                <a:cubicBezTo>
                  <a:pt x="12448" y="15126"/>
                  <a:pt x="12392" y="15263"/>
                  <a:pt x="12323" y="15263"/>
                </a:cubicBezTo>
                <a:lnTo>
                  <a:pt x="12198" y="15263"/>
                </a:lnTo>
                <a:cubicBezTo>
                  <a:pt x="12128" y="15263"/>
                  <a:pt x="12071" y="15126"/>
                  <a:pt x="12071" y="14954"/>
                </a:cubicBezTo>
                <a:lnTo>
                  <a:pt x="12071" y="14315"/>
                </a:lnTo>
                <a:cubicBezTo>
                  <a:pt x="12071" y="14143"/>
                  <a:pt x="12128" y="14002"/>
                  <a:pt x="12198" y="14002"/>
                </a:cubicBezTo>
                <a:close/>
                <a:moveTo>
                  <a:pt x="12899" y="14002"/>
                </a:moveTo>
                <a:lnTo>
                  <a:pt x="13023" y="14002"/>
                </a:lnTo>
                <a:cubicBezTo>
                  <a:pt x="13093" y="14002"/>
                  <a:pt x="13148" y="14143"/>
                  <a:pt x="13148" y="14315"/>
                </a:cubicBezTo>
                <a:lnTo>
                  <a:pt x="13148" y="14954"/>
                </a:lnTo>
                <a:cubicBezTo>
                  <a:pt x="13148" y="15126"/>
                  <a:pt x="13093" y="15263"/>
                  <a:pt x="13023" y="15263"/>
                </a:cubicBezTo>
                <a:lnTo>
                  <a:pt x="12899" y="15263"/>
                </a:lnTo>
                <a:cubicBezTo>
                  <a:pt x="12829" y="15263"/>
                  <a:pt x="12772" y="15126"/>
                  <a:pt x="12772" y="14954"/>
                </a:cubicBezTo>
                <a:lnTo>
                  <a:pt x="12772" y="14315"/>
                </a:lnTo>
                <a:cubicBezTo>
                  <a:pt x="12772" y="14143"/>
                  <a:pt x="12829" y="14002"/>
                  <a:pt x="12899" y="14002"/>
                </a:cubicBezTo>
                <a:close/>
                <a:moveTo>
                  <a:pt x="13599" y="14002"/>
                </a:moveTo>
                <a:lnTo>
                  <a:pt x="13722" y="14002"/>
                </a:lnTo>
                <a:cubicBezTo>
                  <a:pt x="13792" y="14002"/>
                  <a:pt x="13849" y="14143"/>
                  <a:pt x="13849" y="14315"/>
                </a:cubicBezTo>
                <a:lnTo>
                  <a:pt x="13849" y="14954"/>
                </a:lnTo>
                <a:cubicBezTo>
                  <a:pt x="13849" y="15126"/>
                  <a:pt x="13792" y="15263"/>
                  <a:pt x="13722" y="15263"/>
                </a:cubicBezTo>
                <a:lnTo>
                  <a:pt x="13599" y="15263"/>
                </a:lnTo>
                <a:cubicBezTo>
                  <a:pt x="13530" y="15263"/>
                  <a:pt x="13473" y="15126"/>
                  <a:pt x="13473" y="14954"/>
                </a:cubicBezTo>
                <a:lnTo>
                  <a:pt x="13473" y="14315"/>
                </a:lnTo>
                <a:cubicBezTo>
                  <a:pt x="13473" y="14143"/>
                  <a:pt x="13530" y="14002"/>
                  <a:pt x="13599" y="14002"/>
                </a:cubicBezTo>
                <a:close/>
                <a:moveTo>
                  <a:pt x="14300" y="14002"/>
                </a:moveTo>
                <a:lnTo>
                  <a:pt x="14423" y="14002"/>
                </a:lnTo>
                <a:cubicBezTo>
                  <a:pt x="14493" y="14002"/>
                  <a:pt x="14550" y="14143"/>
                  <a:pt x="14550" y="14315"/>
                </a:cubicBezTo>
                <a:lnTo>
                  <a:pt x="14550" y="14954"/>
                </a:lnTo>
                <a:cubicBezTo>
                  <a:pt x="14550" y="15126"/>
                  <a:pt x="14493" y="15263"/>
                  <a:pt x="14423" y="15263"/>
                </a:cubicBezTo>
                <a:lnTo>
                  <a:pt x="14300" y="15263"/>
                </a:lnTo>
                <a:cubicBezTo>
                  <a:pt x="14230" y="15263"/>
                  <a:pt x="14173" y="15126"/>
                  <a:pt x="14173" y="14954"/>
                </a:cubicBezTo>
                <a:lnTo>
                  <a:pt x="14173" y="14315"/>
                </a:lnTo>
                <a:cubicBezTo>
                  <a:pt x="14173" y="14143"/>
                  <a:pt x="14230" y="14002"/>
                  <a:pt x="14300" y="14002"/>
                </a:cubicBezTo>
                <a:close/>
                <a:moveTo>
                  <a:pt x="14999" y="14002"/>
                </a:moveTo>
                <a:lnTo>
                  <a:pt x="15124" y="14002"/>
                </a:lnTo>
                <a:cubicBezTo>
                  <a:pt x="15193" y="14002"/>
                  <a:pt x="15250" y="14143"/>
                  <a:pt x="15250" y="14315"/>
                </a:cubicBezTo>
                <a:lnTo>
                  <a:pt x="15250" y="14954"/>
                </a:lnTo>
                <a:cubicBezTo>
                  <a:pt x="15250" y="15126"/>
                  <a:pt x="15193" y="15263"/>
                  <a:pt x="15124" y="15263"/>
                </a:cubicBezTo>
                <a:lnTo>
                  <a:pt x="14999" y="15263"/>
                </a:lnTo>
                <a:cubicBezTo>
                  <a:pt x="14929" y="15263"/>
                  <a:pt x="14874" y="15126"/>
                  <a:pt x="14874" y="14954"/>
                </a:cubicBezTo>
                <a:lnTo>
                  <a:pt x="14874" y="14315"/>
                </a:lnTo>
                <a:cubicBezTo>
                  <a:pt x="14874" y="14143"/>
                  <a:pt x="14929" y="14002"/>
                  <a:pt x="14999" y="14002"/>
                </a:cubicBezTo>
                <a:close/>
                <a:moveTo>
                  <a:pt x="15699" y="14002"/>
                </a:moveTo>
                <a:lnTo>
                  <a:pt x="15824" y="14002"/>
                </a:lnTo>
                <a:cubicBezTo>
                  <a:pt x="15894" y="14002"/>
                  <a:pt x="15949" y="14143"/>
                  <a:pt x="15949" y="14315"/>
                </a:cubicBezTo>
                <a:lnTo>
                  <a:pt x="15949" y="14954"/>
                </a:lnTo>
                <a:cubicBezTo>
                  <a:pt x="15949" y="15126"/>
                  <a:pt x="15894" y="15263"/>
                  <a:pt x="15824" y="15263"/>
                </a:cubicBezTo>
                <a:lnTo>
                  <a:pt x="15699" y="15263"/>
                </a:lnTo>
                <a:cubicBezTo>
                  <a:pt x="15630" y="15263"/>
                  <a:pt x="15573" y="15126"/>
                  <a:pt x="15573" y="14954"/>
                </a:cubicBezTo>
                <a:lnTo>
                  <a:pt x="15573" y="14315"/>
                </a:lnTo>
                <a:cubicBezTo>
                  <a:pt x="15573" y="14143"/>
                  <a:pt x="15630" y="14002"/>
                  <a:pt x="15699" y="14002"/>
                </a:cubicBezTo>
                <a:close/>
                <a:moveTo>
                  <a:pt x="16400" y="14002"/>
                </a:moveTo>
                <a:lnTo>
                  <a:pt x="16523" y="14002"/>
                </a:lnTo>
                <a:cubicBezTo>
                  <a:pt x="16593" y="14002"/>
                  <a:pt x="16650" y="14143"/>
                  <a:pt x="16650" y="14315"/>
                </a:cubicBezTo>
                <a:lnTo>
                  <a:pt x="16650" y="14954"/>
                </a:lnTo>
                <a:cubicBezTo>
                  <a:pt x="16650" y="15126"/>
                  <a:pt x="16593" y="15263"/>
                  <a:pt x="16523" y="15263"/>
                </a:cubicBezTo>
                <a:lnTo>
                  <a:pt x="16400" y="15263"/>
                </a:lnTo>
                <a:cubicBezTo>
                  <a:pt x="16330" y="15263"/>
                  <a:pt x="16273" y="15126"/>
                  <a:pt x="16273" y="14954"/>
                </a:cubicBezTo>
                <a:lnTo>
                  <a:pt x="16273" y="14315"/>
                </a:lnTo>
                <a:cubicBezTo>
                  <a:pt x="16273" y="14143"/>
                  <a:pt x="16330" y="14002"/>
                  <a:pt x="16400" y="14002"/>
                </a:cubicBezTo>
                <a:close/>
                <a:moveTo>
                  <a:pt x="17101" y="14002"/>
                </a:moveTo>
                <a:lnTo>
                  <a:pt x="17224" y="14002"/>
                </a:lnTo>
                <a:cubicBezTo>
                  <a:pt x="17294" y="14002"/>
                  <a:pt x="17351" y="14143"/>
                  <a:pt x="17351" y="14315"/>
                </a:cubicBezTo>
                <a:lnTo>
                  <a:pt x="17351" y="14954"/>
                </a:lnTo>
                <a:cubicBezTo>
                  <a:pt x="17351" y="15126"/>
                  <a:pt x="17294" y="15263"/>
                  <a:pt x="17224" y="15263"/>
                </a:cubicBezTo>
                <a:lnTo>
                  <a:pt x="17101" y="15263"/>
                </a:lnTo>
                <a:cubicBezTo>
                  <a:pt x="17031" y="15263"/>
                  <a:pt x="16974" y="15126"/>
                  <a:pt x="16974" y="14954"/>
                </a:cubicBezTo>
                <a:lnTo>
                  <a:pt x="16974" y="14315"/>
                </a:lnTo>
                <a:cubicBezTo>
                  <a:pt x="16974" y="14143"/>
                  <a:pt x="17031" y="14002"/>
                  <a:pt x="17101" y="14002"/>
                </a:cubicBezTo>
                <a:close/>
                <a:moveTo>
                  <a:pt x="17801" y="14002"/>
                </a:moveTo>
                <a:lnTo>
                  <a:pt x="17925" y="14002"/>
                </a:lnTo>
                <a:cubicBezTo>
                  <a:pt x="17994" y="14002"/>
                  <a:pt x="18051" y="14143"/>
                  <a:pt x="18051" y="14315"/>
                </a:cubicBezTo>
                <a:lnTo>
                  <a:pt x="18051" y="14954"/>
                </a:lnTo>
                <a:cubicBezTo>
                  <a:pt x="18051" y="15126"/>
                  <a:pt x="17994" y="15263"/>
                  <a:pt x="17925" y="15263"/>
                </a:cubicBezTo>
                <a:lnTo>
                  <a:pt x="17801" y="15263"/>
                </a:lnTo>
                <a:cubicBezTo>
                  <a:pt x="17732" y="15263"/>
                  <a:pt x="17675" y="15126"/>
                  <a:pt x="17675" y="14954"/>
                </a:cubicBezTo>
                <a:lnTo>
                  <a:pt x="17675" y="14315"/>
                </a:lnTo>
                <a:cubicBezTo>
                  <a:pt x="17675" y="14143"/>
                  <a:pt x="17732" y="14002"/>
                  <a:pt x="17801" y="14002"/>
                </a:cubicBezTo>
                <a:close/>
              </a:path>
            </a:pathLst>
          </a:cu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69" name="Double Arrow"/>
          <p:cNvSpPr/>
          <p:nvPr/>
        </p:nvSpPr>
        <p:spPr>
          <a:xfrm>
            <a:off x="3404066" y="8082864"/>
            <a:ext cx="3986503" cy="436678"/>
          </a:xfrm>
          <a:prstGeom prst="leftRightArrow">
            <a:avLst>
              <a:gd name="adj1" fmla="val 32000"/>
              <a:gd name="adj2" fmla="val 127966"/>
            </a:avLst>
          </a:prstGeom>
          <a:solidFill>
            <a:schemeClr val="accent1"/>
          </a:solidFill>
          <a:ln w="12700">
            <a:miter lim="400000"/>
          </a:ln>
        </p:spPr>
        <p:txBody>
          <a:bodyPr lIns="50800" tIns="50800" rIns="50800" bIns="50800" anchor="ctr"/>
          <a:lstStyle/>
          <a:p>
            <a:pPr>
              <a:defRPr b="0" sz="2200">
                <a:solidFill>
                  <a:srgbClr val="FFFFFF"/>
                </a:solidFill>
                <a:latin typeface="+mn-lt"/>
                <a:ea typeface="+mn-ea"/>
                <a:cs typeface="+mn-cs"/>
                <a:sym typeface="Helvetica Neue Medium"/>
              </a:defRPr>
            </a:pPr>
          </a:p>
        </p:txBody>
      </p:sp>
      <p:sp>
        <p:nvSpPr>
          <p:cNvPr id="170" name="DTW"/>
          <p:cNvSpPr txBox="1"/>
          <p:nvPr/>
        </p:nvSpPr>
        <p:spPr>
          <a:xfrm>
            <a:off x="2186584" y="7977634"/>
            <a:ext cx="1164032"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chemeClr val="accent1"/>
                </a:solidFill>
              </a:defRPr>
            </a:lvl1pPr>
          </a:lstStyle>
          <a:p>
            <a:pPr/>
            <a:r>
              <a:t>DTW</a:t>
            </a:r>
          </a:p>
        </p:txBody>
      </p:sp>
      <p:sp>
        <p:nvSpPr>
          <p:cNvPr id="171" name="LAX"/>
          <p:cNvSpPr txBox="1"/>
          <p:nvPr/>
        </p:nvSpPr>
        <p:spPr>
          <a:xfrm>
            <a:off x="7524257" y="7977634"/>
            <a:ext cx="1003555" cy="64713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3600">
                <a:solidFill>
                  <a:schemeClr val="accent1"/>
                </a:solidFill>
              </a:defRPr>
            </a:lvl1pPr>
          </a:lstStyle>
          <a:p>
            <a:pPr/>
            <a:r>
              <a:t>LAX</a:t>
            </a:r>
          </a:p>
        </p:txBody>
      </p:sp>
      <p:sp>
        <p:nvSpPr>
          <p:cNvPr id="172" name="⁇"/>
          <p:cNvSpPr txBox="1"/>
          <p:nvPr/>
        </p:nvSpPr>
        <p:spPr>
          <a:xfrm>
            <a:off x="6593502" y="7361842"/>
            <a:ext cx="564363" cy="53541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900">
                <a:solidFill>
                  <a:schemeClr val="accent1"/>
                </a:solidFill>
              </a:defRPr>
            </a:lvl1pPr>
          </a:lstStyle>
          <a:p>
            <a:pPr/>
            <a:r>
              <a:t>⁇</a:t>
            </a:r>
          </a:p>
        </p:txBody>
      </p:sp>
      <p:sp>
        <p:nvSpPr>
          <p:cNvPr id="173" name="SELECT * FROM student s, takes t, WHERE t.grade = ’A’ AND t.student_id = s.id;"/>
          <p:cNvSpPr txBox="1"/>
          <p:nvPr/>
        </p:nvSpPr>
        <p:spPr>
          <a:xfrm>
            <a:off x="1551584" y="4739803"/>
            <a:ext cx="4083444" cy="1207492"/>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b="0"/>
            </a:lvl1pPr>
          </a:lstStyle>
          <a:p>
            <a:pPr/>
            <a:r>
              <a:t>SELECT * FROM student s, takes t, WHERE t.grade = ’A’ AND t.student_id = s.id;</a:t>
            </a:r>
          </a:p>
        </p:txBody>
      </p:sp>
      <p:sp>
        <p:nvSpPr>
          <p:cNvPr id="174" name="SELECT * FROM student s, takes t WHERE t.student_id = s.id AND s.id NOT IN…"/>
          <p:cNvSpPr txBox="1"/>
          <p:nvPr/>
        </p:nvSpPr>
        <p:spPr>
          <a:xfrm>
            <a:off x="6890270" y="4371503"/>
            <a:ext cx="4083444" cy="1944092"/>
          </a:xfrm>
          <a:prstGeom prst="rect">
            <a:avLst/>
          </a:prstGeom>
          <a:ln>
            <a:solidFill>
              <a:srgbClr val="000000"/>
            </a:solidFill>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gn="l">
              <a:defRPr b="0"/>
            </a:pPr>
            <a:r>
              <a:t>SELECT * FROM student s, takes t WHERE t.student_id = s.id AND s.id NOT IN</a:t>
            </a:r>
          </a:p>
          <a:p>
            <a:pPr algn="l">
              <a:defRPr b="0"/>
            </a:pPr>
            <a:r>
              <a:t>(SELECT student_id FROM takes WHERE grade != ’A’);</a:t>
            </a:r>
          </a:p>
        </p:txBody>
      </p:sp>
      <p:sp>
        <p:nvSpPr>
          <p:cNvPr id="175" name="∃ at least one A student"/>
          <p:cNvSpPr txBox="1"/>
          <p:nvPr/>
        </p:nvSpPr>
        <p:spPr>
          <a:xfrm>
            <a:off x="1713921" y="4285510"/>
            <a:ext cx="3424927"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a:spcBef>
                <a:spcPts val="500"/>
              </a:spcBef>
              <a:defRPr b="0" i="1" sz="2300"/>
            </a:pPr>
            <a:r>
              <a:rPr i="0">
                <a:latin typeface="Arial Unicode MS"/>
                <a:ea typeface="Arial Unicode MS"/>
                <a:cs typeface="Arial Unicode MS"/>
                <a:sym typeface="Arial Unicode MS"/>
              </a:rPr>
              <a:t>∃ at least one A student</a:t>
            </a:r>
          </a:p>
        </p:txBody>
      </p:sp>
      <p:sp>
        <p:nvSpPr>
          <p:cNvPr id="176" name="∀ students who got all As"/>
          <p:cNvSpPr txBox="1"/>
          <p:nvPr/>
        </p:nvSpPr>
        <p:spPr>
          <a:xfrm>
            <a:off x="6971129" y="3971657"/>
            <a:ext cx="3612053" cy="495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lvl="1">
              <a:spcBef>
                <a:spcPts val="500"/>
              </a:spcBef>
              <a:defRPr b="0" i="1" sz="2300"/>
            </a:pPr>
            <a:r>
              <a:rPr i="0">
                <a:latin typeface="Apple Symbols"/>
                <a:ea typeface="Apple Symbols"/>
                <a:cs typeface="Apple Symbols"/>
                <a:sym typeface="Apple Symbols"/>
              </a:rPr>
              <a:t>∀</a:t>
            </a:r>
            <a:r>
              <a:rPr i="0">
                <a:latin typeface="Arial Unicode MS"/>
                <a:ea typeface="Arial Unicode MS"/>
                <a:cs typeface="Arial Unicode MS"/>
                <a:sym typeface="Arial Unicode MS"/>
              </a:rPr>
              <a:t> students who got all As</a:t>
            </a:r>
          </a:p>
        </p:txBody>
      </p:sp>
      <p:sp>
        <p:nvSpPr>
          <p:cNvPr id="177" name="Line"/>
          <p:cNvSpPr/>
          <p:nvPr/>
        </p:nvSpPr>
        <p:spPr>
          <a:xfrm>
            <a:off x="5786311" y="5412435"/>
            <a:ext cx="952675" cy="1"/>
          </a:xfrm>
          <a:prstGeom prst="line">
            <a:avLst/>
          </a:prstGeom>
          <a:ln w="25400">
            <a:solidFill>
              <a:srgbClr val="000000"/>
            </a:solidFill>
            <a:miter lim="400000"/>
            <a:tailEnd type="triangle"/>
          </a:ln>
        </p:spPr>
        <p:txBody>
          <a:bodyPr lIns="50800" tIns="50800" rIns="50800" bIns="50800" anchor="ctr"/>
          <a:lstStyle/>
          <a:p>
            <a:pPr>
              <a:defRPr b="0" sz="2200">
                <a:solidFill>
                  <a:srgbClr val="FFFFFF"/>
                </a:solidFill>
                <a:latin typeface="+mn-lt"/>
                <a:ea typeface="+mn-ea"/>
                <a:cs typeface="+mn-cs"/>
                <a:sym typeface="Helvetica Neue Medium"/>
              </a:defRPr>
            </a:pP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1" name="Data Model"/>
          <p:cNvSpPr txBox="1"/>
          <p:nvPr>
            <p:ph type="title"/>
          </p:nvPr>
        </p:nvSpPr>
        <p:spPr>
          <a:prstGeom prst="rect">
            <a:avLst/>
          </a:prstGeom>
        </p:spPr>
        <p:txBody>
          <a:bodyPr/>
          <a:lstStyle/>
          <a:p>
            <a:pPr/>
            <a:r>
              <a:t>Data Model</a:t>
            </a:r>
          </a:p>
        </p:txBody>
      </p:sp>
      <p:sp>
        <p:nvSpPr>
          <p:cNvPr id="182" name="nested universal relation=nested data model+ universal relations…"/>
          <p:cNvSpPr txBox="1"/>
          <p:nvPr>
            <p:ph type="body" idx="1"/>
          </p:nvPr>
        </p:nvSpPr>
        <p:spPr>
          <a:xfrm>
            <a:off x="320067" y="2386813"/>
            <a:ext cx="12040643" cy="7315082"/>
          </a:xfrm>
          <a:prstGeom prst="rect">
            <a:avLst/>
          </a:prstGeom>
        </p:spPr>
        <p:txBody>
          <a:bodyPr/>
          <a:lstStyle/>
          <a:p>
            <a:pPr marL="400050" indent="-400050" defTabSz="525779">
              <a:spcBef>
                <a:spcPts val="900"/>
              </a:spcBef>
              <a:defRPr sz="2880"/>
            </a:pPr>
            <a:r>
              <a:t>nested universal relation=nested data model+ universal relations</a:t>
            </a:r>
            <a:br/>
            <a:br/>
            <a:br/>
            <a:br/>
            <a:br/>
            <a:br/>
            <a:br/>
          </a:p>
          <a:p>
            <a:pPr lvl="1" marL="800100" indent="-400050" defTabSz="525779">
              <a:spcBef>
                <a:spcPts val="900"/>
              </a:spcBef>
              <a:defRPr sz="2880"/>
            </a:pPr>
          </a:p>
          <a:p>
            <a:pPr lvl="1" marL="800100" indent="-400050" defTabSz="525779">
              <a:spcBef>
                <a:spcPts val="900"/>
              </a:spcBef>
              <a:defRPr sz="2880"/>
            </a:pPr>
          </a:p>
          <a:p>
            <a:pPr lvl="1" marL="800100" indent="-400050" defTabSz="525779">
              <a:spcBef>
                <a:spcPts val="900"/>
              </a:spcBef>
              <a:defRPr sz="2880"/>
            </a:pPr>
            <a:r>
              <a:t>Benefits:</a:t>
            </a:r>
          </a:p>
          <a:p>
            <a:pPr lvl="2" marL="1200150" indent="-400050" defTabSz="525779">
              <a:spcBef>
                <a:spcPts val="900"/>
              </a:spcBef>
              <a:defRPr sz="2880"/>
            </a:pPr>
            <a:r>
              <a:t>no need for joins or group construction</a:t>
            </a:r>
          </a:p>
          <a:p>
            <a:pPr lvl="2" marL="1200150" indent="-400050" defTabSz="525779">
              <a:spcBef>
                <a:spcPts val="900"/>
              </a:spcBef>
              <a:defRPr sz="2880"/>
            </a:pPr>
            <a:r>
              <a:t>closed world assumption</a:t>
            </a:r>
            <a:br/>
            <a:r>
              <a:t>  </a:t>
            </a:r>
            <a:r>
              <a:rPr>
                <a:latin typeface="Apple Symbols"/>
                <a:ea typeface="Apple Symbols"/>
                <a:cs typeface="Apple Symbols"/>
                <a:sym typeface="Apple Symbols"/>
              </a:rPr>
              <a:t>∴ </a:t>
            </a:r>
            <a:r>
              <a:t>non answers can be easily computed as </a:t>
            </a:r>
            <a:br/>
            <a:r>
              <a:t>      (universe - answers)</a:t>
            </a:r>
          </a:p>
        </p:txBody>
      </p:sp>
      <p:sp>
        <p:nvSpPr>
          <p:cNvPr id="183" name="The nested universal relation data model, Levene and Loizou (1994)"/>
          <p:cNvSpPr txBox="1"/>
          <p:nvPr/>
        </p:nvSpPr>
        <p:spPr>
          <a:xfrm>
            <a:off x="6539236" y="6534195"/>
            <a:ext cx="5875438" cy="311269"/>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l" defTabSz="457200">
              <a:lnSpc>
                <a:spcPts val="3200"/>
              </a:lnSpc>
              <a:defRPr b="0" i="1" sz="1500">
                <a:latin typeface="Arial"/>
                <a:ea typeface="Arial"/>
                <a:cs typeface="Arial"/>
                <a:sym typeface="Arial"/>
              </a:defRPr>
            </a:pPr>
            <a:r>
              <a:t>The nested universal relation data model, </a:t>
            </a:r>
            <a:r>
              <a:rPr i="0"/>
              <a:t>Levene and Loizou (1994)</a:t>
            </a:r>
          </a:p>
        </p:txBody>
      </p:sp>
      <p:pic>
        <p:nvPicPr>
          <p:cNvPr id="184" name="Screen Shot 2017-11-04 at 3.13.30 PM.png" descr="Screen Shot 2017-11-04 at 3.13.30 PM.png"/>
          <p:cNvPicPr>
            <a:picLocks noChangeAspect="1"/>
          </p:cNvPicPr>
          <p:nvPr/>
        </p:nvPicPr>
        <p:blipFill>
          <a:blip r:embed="rId3">
            <a:extLst/>
          </a:blip>
          <a:stretch>
            <a:fillRect/>
          </a:stretch>
        </p:blipFill>
        <p:spPr>
          <a:xfrm>
            <a:off x="6859727" y="2980630"/>
            <a:ext cx="4630865" cy="3480053"/>
          </a:xfrm>
          <a:prstGeom prst="rect">
            <a:avLst/>
          </a:prstGeom>
          <a:ln w="12700">
            <a:miter lim="400000"/>
          </a:ln>
        </p:spPr>
      </p:pic>
      <p:pic>
        <p:nvPicPr>
          <p:cNvPr id="185" name="Screen Shot 2017-11-04 at 3.13.18 PM.png" descr="Screen Shot 2017-11-04 at 3.13.18 PM.png"/>
          <p:cNvPicPr>
            <a:picLocks noChangeAspect="1"/>
          </p:cNvPicPr>
          <p:nvPr/>
        </p:nvPicPr>
        <p:blipFill>
          <a:blip r:embed="rId4">
            <a:extLst/>
          </a:blip>
          <a:stretch>
            <a:fillRect/>
          </a:stretch>
        </p:blipFill>
        <p:spPr>
          <a:xfrm>
            <a:off x="621074" y="3350411"/>
            <a:ext cx="5135610" cy="3052778"/>
          </a:xfrm>
          <a:prstGeom prst="rect">
            <a:avLst/>
          </a:prstGeom>
          <a:ln w="12700">
            <a:miter lim="400000"/>
          </a:ln>
        </p:spPr>
      </p:pic>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89" name="Question"/>
          <p:cNvSpPr txBox="1"/>
          <p:nvPr>
            <p:ph type="title"/>
          </p:nvPr>
        </p:nvSpPr>
        <p:spPr>
          <a:xfrm>
            <a:off x="952500" y="781327"/>
            <a:ext cx="11099800" cy="2159001"/>
          </a:xfrm>
          <a:prstGeom prst="rect">
            <a:avLst/>
          </a:prstGeom>
        </p:spPr>
        <p:txBody>
          <a:bodyPr/>
          <a:lstStyle/>
          <a:p>
            <a:pPr/>
            <a:r>
              <a:t>Question</a:t>
            </a:r>
          </a:p>
        </p:txBody>
      </p:sp>
      <p:sp>
        <p:nvSpPr>
          <p:cNvPr id="190" name="How does the choice of this data model limit the expressive power of DataPlay compared to SQL?"/>
          <p:cNvSpPr txBox="1"/>
          <p:nvPr>
            <p:ph type="body" idx="1"/>
          </p:nvPr>
        </p:nvSpPr>
        <p:spPr>
          <a:prstGeom prst="rect">
            <a:avLst/>
          </a:prstGeom>
        </p:spPr>
        <p:txBody>
          <a:bodyPr/>
          <a:lstStyle/>
          <a:p>
            <a:pPr lvl="3" marL="0" indent="685800">
              <a:spcBef>
                <a:spcPts val="1000"/>
              </a:spcBef>
              <a:buSzTx/>
              <a:buNone/>
            </a:pPr>
            <a:r>
              <a:t>How does the choice of this data model limit the expressive power of DataPlay compared to SQL?</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94" name="Graphical query language"/>
          <p:cNvSpPr txBox="1"/>
          <p:nvPr>
            <p:ph type="title"/>
          </p:nvPr>
        </p:nvSpPr>
        <p:spPr>
          <a:prstGeom prst="rect">
            <a:avLst/>
          </a:prstGeom>
        </p:spPr>
        <p:txBody>
          <a:bodyPr/>
          <a:lstStyle>
            <a:lvl1pPr defTabSz="531622">
              <a:defRPr sz="7280"/>
            </a:lvl1pPr>
          </a:lstStyle>
          <a:p>
            <a:pPr/>
            <a:r>
              <a:t>Graphical query language</a:t>
            </a:r>
          </a:p>
        </p:txBody>
      </p:sp>
      <p:sp>
        <p:nvSpPr>
          <p:cNvPr id="195" name="Data tree is a key-graph with:…"/>
          <p:cNvSpPr txBox="1"/>
          <p:nvPr>
            <p:ph type="body" sz="half" idx="1"/>
          </p:nvPr>
        </p:nvSpPr>
        <p:spPr>
          <a:xfrm>
            <a:off x="133255" y="2683381"/>
            <a:ext cx="7645114" cy="5692330"/>
          </a:xfrm>
          <a:prstGeom prst="rect">
            <a:avLst/>
          </a:prstGeom>
        </p:spPr>
        <p:txBody>
          <a:bodyPr/>
          <a:lstStyle/>
          <a:p>
            <a:pPr>
              <a:spcBef>
                <a:spcPts val="1000"/>
              </a:spcBef>
            </a:pPr>
            <a:r>
              <a:t>Data tree is a key-graph with: </a:t>
            </a:r>
          </a:p>
          <a:p>
            <a:pPr lvl="1">
              <a:spcBef>
                <a:spcPts val="1000"/>
              </a:spcBef>
            </a:pPr>
            <a:r>
              <a:t>edges: primary-foreign key relationships</a:t>
            </a:r>
          </a:p>
          <a:p>
            <a:pPr lvl="1">
              <a:spcBef>
                <a:spcPts val="1000"/>
              </a:spcBef>
            </a:pPr>
            <a:r>
              <a:t>nodes: relations</a:t>
            </a:r>
          </a:p>
          <a:p>
            <a:pPr>
              <a:spcBef>
                <a:spcPts val="1000"/>
              </a:spcBef>
            </a:pPr>
            <a:r>
              <a:t>Query tree represents a query and are data trees overlaid with constraints. </a:t>
            </a:r>
          </a:p>
        </p:txBody>
      </p:sp>
      <p:grpSp>
        <p:nvGrpSpPr>
          <p:cNvPr id="203" name="Group"/>
          <p:cNvGrpSpPr/>
          <p:nvPr/>
        </p:nvGrpSpPr>
        <p:grpSpPr>
          <a:xfrm>
            <a:off x="7375624" y="2663536"/>
            <a:ext cx="5662950" cy="6153728"/>
            <a:chOff x="0" y="0"/>
            <a:chExt cx="5662949" cy="6153726"/>
          </a:xfrm>
        </p:grpSpPr>
        <p:grpSp>
          <p:nvGrpSpPr>
            <p:cNvPr id="200" name="Group"/>
            <p:cNvGrpSpPr/>
            <p:nvPr/>
          </p:nvGrpSpPr>
          <p:grpSpPr>
            <a:xfrm>
              <a:off x="0" y="-1"/>
              <a:ext cx="5662950" cy="6153728"/>
              <a:chOff x="0" y="0"/>
              <a:chExt cx="5662949" cy="6153726"/>
            </a:xfrm>
          </p:grpSpPr>
          <p:grpSp>
            <p:nvGrpSpPr>
              <p:cNvPr id="198" name="Group"/>
              <p:cNvGrpSpPr/>
              <p:nvPr/>
            </p:nvGrpSpPr>
            <p:grpSpPr>
              <a:xfrm>
                <a:off x="0" y="0"/>
                <a:ext cx="5662950" cy="6153727"/>
                <a:chOff x="0" y="0"/>
                <a:chExt cx="5662949" cy="6153726"/>
              </a:xfrm>
            </p:grpSpPr>
            <p:pic>
              <p:nvPicPr>
                <p:cNvPr id="196" name="Screen Shot 2017-11-04 at 3.32.18 PM.png" descr="Screen Shot 2017-11-04 at 3.32.18 PM.png"/>
                <p:cNvPicPr>
                  <a:picLocks noChangeAspect="1"/>
                </p:cNvPicPr>
                <p:nvPr/>
              </p:nvPicPr>
              <p:blipFill>
                <a:blip r:embed="rId3">
                  <a:extLst/>
                </a:blip>
                <a:stretch>
                  <a:fillRect/>
                </a:stretch>
              </p:blipFill>
              <p:spPr>
                <a:xfrm>
                  <a:off x="183276" y="82885"/>
                  <a:ext cx="5479674" cy="6070842"/>
                </a:xfrm>
                <a:prstGeom prst="rect">
                  <a:avLst/>
                </a:prstGeom>
                <a:ln w="12700" cap="flat">
                  <a:noFill/>
                  <a:miter lim="400000"/>
                </a:ln>
                <a:effectLst/>
              </p:spPr>
            </p:pic>
            <p:sp>
              <p:nvSpPr>
                <p:cNvPr id="197" name="Square"/>
                <p:cNvSpPr/>
                <p:nvPr/>
              </p:nvSpPr>
              <p:spPr>
                <a:xfrm>
                  <a:off x="0" y="0"/>
                  <a:ext cx="1655410" cy="1655410"/>
                </a:xfrm>
                <a:prstGeom prst="rect">
                  <a:avLst/>
                </a:prstGeom>
                <a:solidFill>
                  <a:srgbClr val="FFFFFF"/>
                </a:solidFill>
                <a:ln w="12700" cap="flat">
                  <a:noFill/>
                  <a:miter lim="400000"/>
                </a:ln>
                <a:effectLst/>
              </p:spPr>
              <p:txBody>
                <a:bodyPr wrap="square" lIns="50800" tIns="50800" rIns="50800" bIns="50800" numCol="1" anchor="ctr">
                  <a:noAutofit/>
                </a:bodyPr>
                <a:lstStyle/>
                <a:p>
                  <a:pPr>
                    <a:defRPr b="0" sz="2200">
                      <a:solidFill>
                        <a:srgbClr val="FFFFFF"/>
                      </a:solidFill>
                      <a:latin typeface="+mn-lt"/>
                      <a:ea typeface="+mn-ea"/>
                      <a:cs typeface="+mn-cs"/>
                      <a:sym typeface="Helvetica Neue Medium"/>
                    </a:defRPr>
                  </a:pPr>
                </a:p>
              </p:txBody>
            </p:sp>
          </p:grpSp>
          <p:sp>
            <p:nvSpPr>
              <p:cNvPr id="199" name="Pivot"/>
              <p:cNvSpPr txBox="1"/>
              <p:nvPr/>
            </p:nvSpPr>
            <p:spPr>
              <a:xfrm>
                <a:off x="2726408" y="527216"/>
                <a:ext cx="1105681" cy="60097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chemeClr val="accent1"/>
                    </a:solidFill>
                  </a:defRPr>
                </a:lvl1pPr>
              </a:lstStyle>
              <a:p>
                <a:pPr/>
                <a:r>
                  <a:t>Pivot</a:t>
                </a:r>
              </a:p>
            </p:txBody>
          </p:sp>
        </p:grpSp>
        <p:sp>
          <p:nvSpPr>
            <p:cNvPr id="201" name="Relation"/>
            <p:cNvSpPr txBox="1"/>
            <p:nvPr/>
          </p:nvSpPr>
          <p:spPr>
            <a:xfrm>
              <a:off x="3910894" y="2357827"/>
              <a:ext cx="1392223" cy="487830"/>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chemeClr val="accent1"/>
                  </a:solidFill>
                </a:defRPr>
              </a:lvl1pPr>
            </a:lstStyle>
            <a:p>
              <a:pPr/>
              <a:r>
                <a:t>Relation</a:t>
              </a:r>
            </a:p>
          </p:txBody>
        </p:sp>
        <p:sp>
          <p:nvSpPr>
            <p:cNvPr id="202" name="Quantifier"/>
            <p:cNvSpPr txBox="1"/>
            <p:nvPr/>
          </p:nvSpPr>
          <p:spPr>
            <a:xfrm>
              <a:off x="3631703" y="1669943"/>
              <a:ext cx="1643772" cy="48783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a:solidFill>
                    <a:schemeClr val="accent1"/>
                  </a:solidFill>
                </a:defRPr>
              </a:lvl1pPr>
            </a:lstStyle>
            <a:p>
              <a:pPr/>
              <a:r>
                <a:t>Quantifier</a:t>
              </a:r>
            </a:p>
          </p:txBody>
        </p:sp>
      </p:gr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07" name="Auto-correction"/>
          <p:cNvSpPr txBox="1"/>
          <p:nvPr>
            <p:ph type="title"/>
          </p:nvPr>
        </p:nvSpPr>
        <p:spPr>
          <a:prstGeom prst="rect">
            <a:avLst/>
          </a:prstGeom>
        </p:spPr>
        <p:txBody>
          <a:bodyPr/>
          <a:lstStyle/>
          <a:p>
            <a:pPr/>
            <a:r>
              <a:t>Auto-correction</a:t>
            </a:r>
          </a:p>
        </p:txBody>
      </p:sp>
      <p:sp>
        <p:nvSpPr>
          <p:cNvPr id="208" name="When query complexity increases, debugging becomes hard  → autocorrection…"/>
          <p:cNvSpPr txBox="1"/>
          <p:nvPr>
            <p:ph type="body" sz="half" idx="1"/>
          </p:nvPr>
        </p:nvSpPr>
        <p:spPr>
          <a:xfrm>
            <a:off x="358538" y="2172827"/>
            <a:ext cx="6664966" cy="6286501"/>
          </a:xfrm>
          <a:prstGeom prst="rect">
            <a:avLst/>
          </a:prstGeom>
        </p:spPr>
        <p:txBody>
          <a:bodyPr/>
          <a:lstStyle/>
          <a:p>
            <a:pPr/>
            <a:r>
              <a:t>When query complexity increases, debugging becomes hard </a:t>
            </a:r>
            <a:br/>
            <a:r>
              <a:rPr sz="3900">
                <a:latin typeface="Apple Symbols"/>
                <a:ea typeface="Apple Symbols"/>
                <a:cs typeface="Apple Symbols"/>
                <a:sym typeface="Apple Symbols"/>
              </a:rPr>
              <a:t>→</a:t>
            </a:r>
            <a:r>
              <a:t> autocorrection</a:t>
            </a:r>
          </a:p>
          <a:p>
            <a:pPr/>
            <a:r>
              <a:t>correcting misplaced tuples into answer and non-answer categories</a:t>
            </a:r>
          </a:p>
          <a:p>
            <a:pPr/>
            <a:r>
              <a:t>System looks at the space of all “tweaks” to the current query tree and recommends query tree</a:t>
            </a:r>
          </a:p>
        </p:txBody>
      </p:sp>
      <p:pic>
        <p:nvPicPr>
          <p:cNvPr id="209" name="Image" descr="Image"/>
          <p:cNvPicPr>
            <a:picLocks noChangeAspect="1"/>
          </p:cNvPicPr>
          <p:nvPr/>
        </p:nvPicPr>
        <p:blipFill>
          <a:blip r:embed="rId3">
            <a:extLst/>
          </a:blip>
          <a:srcRect l="39430" t="31383" r="0" b="0"/>
          <a:stretch>
            <a:fillRect/>
          </a:stretch>
        </p:blipFill>
        <p:spPr>
          <a:xfrm>
            <a:off x="7098373" y="2949178"/>
            <a:ext cx="5645378" cy="3855291"/>
          </a:xfrm>
          <a:prstGeom prst="rect">
            <a:avLst/>
          </a:prstGeom>
          <a:ln w="12700">
            <a:miter lim="400000"/>
          </a:ln>
        </p:spPr>
      </p:pic>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E5E5E"/>
      </a:dk2>
      <a:lt2>
        <a:srgbClr val="D6D5D5"/>
      </a:lt2>
      <a:accent1>
        <a:srgbClr val="00A2FF"/>
      </a:accent1>
      <a:accent2>
        <a:srgbClr val="16E7CF"/>
      </a:accent2>
      <a:accent3>
        <a:srgbClr val="61D836"/>
      </a:accent3>
      <a:accent4>
        <a:srgbClr val="FAE232"/>
      </a:accent4>
      <a:accent5>
        <a:srgbClr val="FF644E"/>
      </a:accent5>
      <a:accent6>
        <a:srgbClr val="EF5FA7"/>
      </a:accent6>
      <a:hlink>
        <a:srgbClr val="0000FF"/>
      </a:hlink>
      <a:folHlink>
        <a:srgbClr val="FF00FF"/>
      </a:folHlink>
    </a:clrScheme>
    <a:fontScheme name="White">
      <a:majorFont>
        <a:latin typeface="Helvetica Neue Medium"/>
        <a:ea typeface="Helvetica Neue Medium"/>
        <a:cs typeface="Helvetica Neue Medium"/>
      </a:majorFont>
      <a:minorFont>
        <a:latin typeface="Helvetica Neue Medium"/>
        <a:ea typeface="Helvetica Neue Medium"/>
        <a:cs typeface="Helvetica Neue Medium"/>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200" u="none" kumimoji="0" normalizeH="0">
            <a:ln>
              <a:noFill/>
            </a:ln>
            <a:solidFill>
              <a:srgbClr val="FFFFFF"/>
            </a:solidFill>
            <a:effectLst/>
            <a:uFillTx/>
            <a:latin typeface="+mn-lt"/>
            <a:ea typeface="+mn-ea"/>
            <a:cs typeface="+mn-cs"/>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1" baseline="0" cap="none" i="0" spc="0" strike="noStrike" sz="2400" u="none" kumimoji="0" normalizeH="0">
            <a:ln>
              <a:noFill/>
            </a:ln>
            <a:solidFill>
              <a:srgbClr val="000000"/>
            </a:solidFill>
            <a:effectLst/>
            <a:uFillTx/>
            <a:latin typeface="Helvetica Neue"/>
            <a:ea typeface="Helvetica Neue"/>
            <a:cs typeface="Helvetica Neue"/>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