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8" r:id="rId3"/>
    <p:sldId id="279" r:id="rId4"/>
    <p:sldId id="280" r:id="rId5"/>
    <p:sldId id="281" r:id="rId6"/>
    <p:sldId id="282" r:id="rId7"/>
    <p:sldId id="285" r:id="rId8"/>
    <p:sldId id="286" r:id="rId9"/>
    <p:sldId id="287" r:id="rId10"/>
    <p:sldId id="283" r:id="rId11"/>
    <p:sldId id="284" r:id="rId12"/>
    <p:sldId id="257" r:id="rId13"/>
    <p:sldId id="277" r:id="rId14"/>
    <p:sldId id="275" r:id="rId15"/>
    <p:sldId id="276" r:id="rId16"/>
    <p:sldId id="261" r:id="rId17"/>
    <p:sldId id="260" r:id="rId18"/>
    <p:sldId id="271" r:id="rId19"/>
    <p:sldId id="269" r:id="rId20"/>
    <p:sldId id="270" r:id="rId21"/>
    <p:sldId id="272" r:id="rId22"/>
    <p:sldId id="258" r:id="rId23"/>
    <p:sldId id="259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3E498E0-23C4-A349-9B04-4E75205826D9}">
          <p14:sldIdLst>
            <p14:sldId id="256"/>
            <p14:sldId id="278"/>
            <p14:sldId id="279"/>
            <p14:sldId id="280"/>
            <p14:sldId id="281"/>
            <p14:sldId id="282"/>
            <p14:sldId id="285"/>
            <p14:sldId id="286"/>
            <p14:sldId id="287"/>
            <p14:sldId id="283"/>
            <p14:sldId id="284"/>
            <p14:sldId id="257"/>
            <p14:sldId id="277"/>
            <p14:sldId id="275"/>
            <p14:sldId id="276"/>
            <p14:sldId id="261"/>
            <p14:sldId id="260"/>
            <p14:sldId id="271"/>
            <p14:sldId id="269"/>
            <p14:sldId id="270"/>
            <p14:sldId id="272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 snapToGrid="0" snapToObjects="1">
      <p:cViewPr>
        <p:scale>
          <a:sx n="72" d="100"/>
          <a:sy n="72" d="100"/>
        </p:scale>
        <p:origin x="3344" y="1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215-F91F-3E43-8D20-005A399B1667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56B9-3EAC-9946-A356-CD388FC5C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931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215-F91F-3E43-8D20-005A399B1667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56B9-3EAC-9946-A356-CD388FC5C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596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215-F91F-3E43-8D20-005A399B1667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56B9-3EAC-9946-A356-CD388FC5C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892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215-F91F-3E43-8D20-005A399B1667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56B9-3EAC-9946-A356-CD388FC5C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463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215-F91F-3E43-8D20-005A399B1667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56B9-3EAC-9946-A356-CD388FC5C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993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215-F91F-3E43-8D20-005A399B1667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56B9-3EAC-9946-A356-CD388FC5C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215-F91F-3E43-8D20-005A399B1667}" type="datetimeFigureOut">
              <a:rPr lang="en-US" smtClean="0"/>
              <a:t>10/4/17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56B9-3EAC-9946-A356-CD388FC5C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4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215-F91F-3E43-8D20-005A399B1667}" type="datetimeFigureOut">
              <a:rPr lang="en-US" smtClean="0"/>
              <a:t>10/4/17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56B9-3EAC-9946-A356-CD388FC5C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1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215-F91F-3E43-8D20-005A399B1667}" type="datetimeFigureOut">
              <a:rPr lang="en-US" smtClean="0"/>
              <a:t>10/4/17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56B9-3EAC-9946-A356-CD388FC5C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86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215-F91F-3E43-8D20-005A399B1667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56B9-3EAC-9946-A356-CD388FC5C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75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12215-F91F-3E43-8D20-005A399B1667}" type="datetimeFigureOut">
              <a:rPr lang="en-US" smtClean="0"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356B9-3EAC-9946-A356-CD388FC5C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43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12215-F91F-3E43-8D20-005A399B1667}" type="datetimeFigureOut">
              <a:rPr lang="en-US" smtClean="0"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356B9-3EAC-9946-A356-CD388FC5C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30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BlinkDB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25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Drawbacks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QCS either receives K or none at all. Is this wise? </a:t>
            </a:r>
            <a:endParaRPr lang="en-US" dirty="0"/>
          </a:p>
          <a:p>
            <a:pPr lvl="1"/>
            <a:r>
              <a:rPr lang="en-US" dirty="0" smtClean="0"/>
              <a:t>Should depend on variance, distribution</a:t>
            </a:r>
          </a:p>
          <a:p>
            <a:pPr lvl="2"/>
            <a:r>
              <a:rPr lang="en-US" dirty="0" smtClean="0"/>
              <a:t>If all values of cost of sale is 1 for this product, why keep a sample of K, 1 would suffice.</a:t>
            </a:r>
          </a:p>
          <a:p>
            <a:pPr lvl="2"/>
            <a:r>
              <a:rPr lang="en-US" dirty="0" smtClean="0"/>
              <a:t>If variance is small, a smaller sample may suffice</a:t>
            </a:r>
          </a:p>
          <a:p>
            <a:r>
              <a:rPr lang="en-US" dirty="0" smtClean="0"/>
              <a:t>Paper claims partial covering is OK if need be. Is that true?</a:t>
            </a:r>
          </a:p>
          <a:p>
            <a:pPr lvl="1"/>
            <a:r>
              <a:rPr lang="en-US" dirty="0" smtClean="0"/>
              <a:t>Partial covering may lead to a biased sample</a:t>
            </a:r>
          </a:p>
          <a:p>
            <a:pPr lvl="1"/>
            <a:r>
              <a:rPr lang="en-US" dirty="0" smtClean="0"/>
              <a:t>May completely miss some groups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3934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Aqua vs. </a:t>
            </a:r>
            <a:r>
              <a:rPr lang="en-US" dirty="0" err="1" smtClean="0"/>
              <a:t>BlinkDB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similar ideas for offline </a:t>
            </a:r>
            <a:r>
              <a:rPr lang="en-US" dirty="0" err="1" smtClean="0"/>
              <a:t>precomputed</a:t>
            </a:r>
            <a:r>
              <a:rPr lang="en-US" dirty="0" smtClean="0"/>
              <a:t> samples</a:t>
            </a:r>
          </a:p>
          <a:p>
            <a:r>
              <a:rPr lang="en-US" dirty="0" smtClean="0"/>
              <a:t>Aqua </a:t>
            </a:r>
            <a:endParaRPr lang="en-US" dirty="0"/>
          </a:p>
          <a:p>
            <a:pPr lvl="1"/>
            <a:r>
              <a:rPr lang="en-US" dirty="0" smtClean="0"/>
              <a:t>Is query agnostic, will take full collection of group-by columns to construct stratified sample</a:t>
            </a:r>
          </a:p>
          <a:p>
            <a:pPr lvl="2"/>
            <a:r>
              <a:rPr lang="en-US" dirty="0" smtClean="0"/>
              <a:t>May be too much</a:t>
            </a:r>
          </a:p>
          <a:p>
            <a:pPr lvl="1"/>
            <a:r>
              <a:rPr lang="en-US" dirty="0" smtClean="0"/>
              <a:t>Broader class of queries</a:t>
            </a:r>
          </a:p>
          <a:p>
            <a:pPr lvl="2"/>
            <a:r>
              <a:rPr lang="en-US" dirty="0" smtClean="0"/>
              <a:t>General enough to apply to joins (foreign key)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7250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Alternatives for speeding up latency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Offline Approximate Query Processing</a:t>
            </a:r>
          </a:p>
          <a:p>
            <a:r>
              <a:rPr lang="en-US" dirty="0" smtClean="0"/>
              <a:t>Better or more hardware</a:t>
            </a:r>
          </a:p>
          <a:p>
            <a:pPr lvl="1"/>
            <a:r>
              <a:rPr lang="en-US" dirty="0" smtClean="0"/>
              <a:t>Leveraging main memory (e.g., spark)</a:t>
            </a:r>
          </a:p>
          <a:p>
            <a:pPr lvl="1"/>
            <a:r>
              <a:rPr lang="en-US" dirty="0" smtClean="0"/>
              <a:t>Parallelism (e.g., </a:t>
            </a:r>
            <a:r>
              <a:rPr lang="en-US" dirty="0" err="1" smtClean="0"/>
              <a:t>dremel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Data Cube Materialization (NEXT) </a:t>
            </a:r>
          </a:p>
          <a:p>
            <a:r>
              <a:rPr lang="en-US" dirty="0" smtClean="0"/>
              <a:t>Online Approximate Query Processing (NEXT)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13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OLAP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0357" y="1905000"/>
            <a:ext cx="7747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From the 90s</a:t>
            </a:r>
          </a:p>
          <a:p>
            <a:r>
              <a:rPr lang="en-US" sz="2800" dirty="0" smtClean="0"/>
              <a:t>Analytics: Business Intelligence</a:t>
            </a:r>
          </a:p>
          <a:p>
            <a:endParaRPr lang="en-US" sz="2800" dirty="0"/>
          </a:p>
          <a:p>
            <a:r>
              <a:rPr lang="en-US" sz="2800" dirty="0" smtClean="0"/>
              <a:t>Without aggregates, the underlying data can be represented as a snowflake schema</a:t>
            </a:r>
          </a:p>
          <a:p>
            <a:endParaRPr lang="en-US" sz="2800" dirty="0"/>
          </a:p>
          <a:p>
            <a:r>
              <a:rPr lang="en-US" sz="2800" dirty="0" smtClean="0"/>
              <a:t>The key idea of a data cube to materialize and store aggregates for this snowflake schema</a:t>
            </a:r>
          </a:p>
          <a:p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18432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184" y="274638"/>
            <a:ext cx="8320616" cy="624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631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representations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15357" y="1823357"/>
            <a:ext cx="60597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Normalized Representation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Fact tables and dimension tables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err="1" smtClean="0"/>
              <a:t>Denormalized</a:t>
            </a:r>
            <a:r>
              <a:rPr lang="en-US" sz="3200" dirty="0" smtClean="0"/>
              <a:t> representation</a:t>
            </a:r>
          </a:p>
          <a:p>
            <a:r>
              <a:rPr lang="en-US" sz="3200" dirty="0" smtClean="0"/>
              <a:t>	One row per transaction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03705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19125" y="306388"/>
            <a:ext cx="7275513" cy="960437"/>
          </a:xfrm>
          <a:noFill/>
          <a:ln/>
          <a:extLs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/>
              <a:t>A Sample Data Cube</a:t>
            </a:r>
            <a:endParaRPr lang="en-US" sz="3200"/>
          </a:p>
        </p:txBody>
      </p:sp>
      <p:sp>
        <p:nvSpPr>
          <p:cNvPr id="883715" name="Rectangle 3"/>
          <p:cNvSpPr>
            <a:spLocks noChangeArrowheads="1"/>
          </p:cNvSpPr>
          <p:nvPr/>
        </p:nvSpPr>
        <p:spPr bwMode="auto">
          <a:xfrm>
            <a:off x="704850" y="6191250"/>
            <a:ext cx="8001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eaLnBrk="0" hangingPunct="0">
              <a:buFont typeface="Monotype Sorts" charset="0"/>
              <a:buNone/>
            </a:pPr>
            <a:endParaRPr lang="en-US" sz="2000">
              <a:latin typeface="Times New Roman" charset="0"/>
            </a:endParaRPr>
          </a:p>
        </p:txBody>
      </p:sp>
      <p:sp>
        <p:nvSpPr>
          <p:cNvPr id="883716" name="AutoShape 4"/>
          <p:cNvSpPr>
            <a:spLocks noChangeArrowheads="1"/>
          </p:cNvSpPr>
          <p:nvPr/>
        </p:nvSpPr>
        <p:spPr bwMode="auto">
          <a:xfrm>
            <a:off x="6378575" y="1485900"/>
            <a:ext cx="2403475" cy="657490"/>
          </a:xfrm>
          <a:prstGeom prst="wedgeRoundRectCallout">
            <a:avLst>
              <a:gd name="adj1" fmla="val -41671"/>
              <a:gd name="adj2" fmla="val 66667"/>
              <a:gd name="adj3" fmla="val 16667"/>
            </a:avLst>
          </a:prstGeom>
          <a:solidFill>
            <a:srgbClr val="CCFF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000" b="1">
                <a:latin typeface="Times New Roman" charset="0"/>
              </a:rPr>
              <a:t>Total annual sales</a:t>
            </a:r>
          </a:p>
          <a:p>
            <a:pPr algn="ctr" eaLnBrk="0" hangingPunct="0"/>
            <a:r>
              <a:rPr lang="en-US" sz="2000" b="1">
                <a:latin typeface="Times New Roman" charset="0"/>
              </a:rPr>
              <a:t>of  TV in U.S.A.</a:t>
            </a:r>
            <a:endParaRPr lang="en-US" sz="2400" b="1">
              <a:latin typeface="Times New Roman" charset="0"/>
            </a:endParaRPr>
          </a:p>
        </p:txBody>
      </p:sp>
      <p:grpSp>
        <p:nvGrpSpPr>
          <p:cNvPr id="883717" name="Group 5"/>
          <p:cNvGrpSpPr>
            <a:grpSpLocks/>
          </p:cNvGrpSpPr>
          <p:nvPr/>
        </p:nvGrpSpPr>
        <p:grpSpPr bwMode="auto">
          <a:xfrm>
            <a:off x="762000" y="1600200"/>
            <a:ext cx="7113588" cy="4532313"/>
            <a:chOff x="444" y="1008"/>
            <a:chExt cx="4481" cy="2855"/>
          </a:xfrm>
        </p:grpSpPr>
        <p:sp>
          <p:nvSpPr>
            <p:cNvPr id="883718" name="Rectangle 6"/>
            <p:cNvSpPr>
              <a:spLocks noChangeArrowheads="1"/>
            </p:cNvSpPr>
            <p:nvPr/>
          </p:nvSpPr>
          <p:spPr bwMode="auto">
            <a:xfrm>
              <a:off x="2412" y="1008"/>
              <a:ext cx="49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>
                  <a:latin typeface="Times New Roman" charset="0"/>
                </a:rPr>
                <a:t>Date</a:t>
              </a:r>
            </a:p>
          </p:txBody>
        </p:sp>
        <p:sp>
          <p:nvSpPr>
            <p:cNvPr id="883719" name="Rectangle 7"/>
            <p:cNvSpPr>
              <a:spLocks noChangeArrowheads="1"/>
            </p:cNvSpPr>
            <p:nvPr/>
          </p:nvSpPr>
          <p:spPr bwMode="auto">
            <a:xfrm rot="-2984941">
              <a:off x="276" y="1342"/>
              <a:ext cx="775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>
                  <a:latin typeface="Times New Roman" charset="0"/>
                </a:rPr>
                <a:t>Product</a:t>
              </a:r>
            </a:p>
          </p:txBody>
        </p:sp>
        <p:sp>
          <p:nvSpPr>
            <p:cNvPr id="883720" name="Rectangle 8"/>
            <p:cNvSpPr>
              <a:spLocks noChangeArrowheads="1"/>
            </p:cNvSpPr>
            <p:nvPr/>
          </p:nvSpPr>
          <p:spPr bwMode="auto">
            <a:xfrm rot="-5400000">
              <a:off x="4378" y="2088"/>
              <a:ext cx="808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400" b="1">
                  <a:latin typeface="Times New Roman" charset="0"/>
                </a:rPr>
                <a:t>Country</a:t>
              </a:r>
            </a:p>
          </p:txBody>
        </p:sp>
        <p:sp>
          <p:nvSpPr>
            <p:cNvPr id="883724" name="AutoShape 12"/>
            <p:cNvSpPr>
              <a:spLocks noChangeArrowheads="1"/>
            </p:cNvSpPr>
            <p:nvPr/>
          </p:nvSpPr>
          <p:spPr bwMode="auto">
            <a:xfrm>
              <a:off x="3473" y="2787"/>
              <a:ext cx="640" cy="563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25" name="AutoShape 13"/>
            <p:cNvSpPr>
              <a:spLocks noChangeArrowheads="1"/>
            </p:cNvSpPr>
            <p:nvPr/>
          </p:nvSpPr>
          <p:spPr bwMode="auto">
            <a:xfrm>
              <a:off x="3473" y="2328"/>
              <a:ext cx="640" cy="56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26" name="AutoShape 14"/>
            <p:cNvSpPr>
              <a:spLocks noChangeArrowheads="1"/>
            </p:cNvSpPr>
            <p:nvPr/>
          </p:nvSpPr>
          <p:spPr bwMode="auto">
            <a:xfrm>
              <a:off x="3473" y="1870"/>
              <a:ext cx="640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27" name="AutoShape 15"/>
            <p:cNvSpPr>
              <a:spLocks noChangeArrowheads="1"/>
            </p:cNvSpPr>
            <p:nvPr/>
          </p:nvSpPr>
          <p:spPr bwMode="auto">
            <a:xfrm>
              <a:off x="3296" y="2958"/>
              <a:ext cx="640" cy="564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28" name="AutoShape 16"/>
            <p:cNvSpPr>
              <a:spLocks noChangeArrowheads="1"/>
            </p:cNvSpPr>
            <p:nvPr/>
          </p:nvSpPr>
          <p:spPr bwMode="auto">
            <a:xfrm>
              <a:off x="3296" y="2500"/>
              <a:ext cx="640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29" name="AutoShape 17"/>
            <p:cNvSpPr>
              <a:spLocks noChangeArrowheads="1"/>
            </p:cNvSpPr>
            <p:nvPr/>
          </p:nvSpPr>
          <p:spPr bwMode="auto">
            <a:xfrm>
              <a:off x="3296" y="2043"/>
              <a:ext cx="640" cy="562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30" name="AutoShape 18"/>
            <p:cNvSpPr>
              <a:spLocks noChangeArrowheads="1"/>
            </p:cNvSpPr>
            <p:nvPr/>
          </p:nvSpPr>
          <p:spPr bwMode="auto">
            <a:xfrm>
              <a:off x="3118" y="3130"/>
              <a:ext cx="641" cy="563"/>
            </a:xfrm>
            <a:prstGeom prst="cube">
              <a:avLst>
                <a:gd name="adj" fmla="val 24995"/>
              </a:avLst>
            </a:prstGeom>
            <a:solidFill>
              <a:srgbClr val="339966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31" name="AutoShape 19"/>
            <p:cNvSpPr>
              <a:spLocks noChangeArrowheads="1"/>
            </p:cNvSpPr>
            <p:nvPr/>
          </p:nvSpPr>
          <p:spPr bwMode="auto">
            <a:xfrm>
              <a:off x="3118" y="2673"/>
              <a:ext cx="641" cy="562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32" name="AutoShape 20"/>
            <p:cNvSpPr>
              <a:spLocks noChangeArrowheads="1"/>
            </p:cNvSpPr>
            <p:nvPr/>
          </p:nvSpPr>
          <p:spPr bwMode="auto">
            <a:xfrm>
              <a:off x="3118" y="2214"/>
              <a:ext cx="641" cy="56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33" name="Rectangle 21"/>
            <p:cNvSpPr>
              <a:spLocks noChangeArrowheads="1"/>
            </p:cNvSpPr>
            <p:nvPr/>
          </p:nvSpPr>
          <p:spPr bwMode="auto">
            <a:xfrm>
              <a:off x="444" y="1866"/>
              <a:ext cx="41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i="1">
                  <a:latin typeface="Arial" charset="0"/>
                </a:rPr>
                <a:t>sum</a:t>
              </a:r>
              <a:endParaRPr lang="en-US" sz="1600" i="1">
                <a:latin typeface="Arial" charset="0"/>
              </a:endParaRPr>
            </a:p>
          </p:txBody>
        </p:sp>
        <p:sp>
          <p:nvSpPr>
            <p:cNvPr id="883734" name="Rectangle 22"/>
            <p:cNvSpPr>
              <a:spLocks noChangeArrowheads="1"/>
            </p:cNvSpPr>
            <p:nvPr/>
          </p:nvSpPr>
          <p:spPr bwMode="auto">
            <a:xfrm>
              <a:off x="3616" y="1206"/>
              <a:ext cx="416" cy="2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i="1">
                  <a:latin typeface="Arial" charset="0"/>
                </a:rPr>
                <a:t>sum</a:t>
              </a:r>
              <a:endParaRPr lang="en-US" sz="1600" i="1">
                <a:latin typeface="Arial" charset="0"/>
              </a:endParaRPr>
            </a:p>
          </p:txBody>
        </p:sp>
        <p:sp>
          <p:nvSpPr>
            <p:cNvPr id="883735" name="AutoShape 23"/>
            <p:cNvSpPr>
              <a:spLocks noChangeArrowheads="1"/>
            </p:cNvSpPr>
            <p:nvPr/>
          </p:nvSpPr>
          <p:spPr bwMode="auto">
            <a:xfrm>
              <a:off x="1346" y="1428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36" name="AutoShape 24"/>
            <p:cNvSpPr>
              <a:spLocks noChangeArrowheads="1"/>
            </p:cNvSpPr>
            <p:nvPr/>
          </p:nvSpPr>
          <p:spPr bwMode="auto">
            <a:xfrm>
              <a:off x="1170" y="1599"/>
              <a:ext cx="639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37" name="AutoShape 25"/>
            <p:cNvSpPr>
              <a:spLocks noChangeArrowheads="1"/>
            </p:cNvSpPr>
            <p:nvPr/>
          </p:nvSpPr>
          <p:spPr bwMode="auto">
            <a:xfrm>
              <a:off x="992" y="1771"/>
              <a:ext cx="640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38" name="AutoShape 26"/>
            <p:cNvSpPr>
              <a:spLocks noChangeArrowheads="1"/>
            </p:cNvSpPr>
            <p:nvPr/>
          </p:nvSpPr>
          <p:spPr bwMode="auto">
            <a:xfrm>
              <a:off x="1879" y="1428"/>
              <a:ext cx="639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39" name="AutoShape 27"/>
            <p:cNvSpPr>
              <a:spLocks noChangeArrowheads="1"/>
            </p:cNvSpPr>
            <p:nvPr/>
          </p:nvSpPr>
          <p:spPr bwMode="auto">
            <a:xfrm>
              <a:off x="1701" y="1599"/>
              <a:ext cx="641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40" name="AutoShape 28"/>
            <p:cNvSpPr>
              <a:spLocks noChangeArrowheads="1"/>
            </p:cNvSpPr>
            <p:nvPr/>
          </p:nvSpPr>
          <p:spPr bwMode="auto">
            <a:xfrm>
              <a:off x="1524" y="1771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41" name="AutoShape 29"/>
            <p:cNvSpPr>
              <a:spLocks noChangeArrowheads="1"/>
            </p:cNvSpPr>
            <p:nvPr/>
          </p:nvSpPr>
          <p:spPr bwMode="auto">
            <a:xfrm>
              <a:off x="2410" y="1428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42" name="AutoShape 30"/>
            <p:cNvSpPr>
              <a:spLocks noChangeArrowheads="1"/>
            </p:cNvSpPr>
            <p:nvPr/>
          </p:nvSpPr>
          <p:spPr bwMode="auto">
            <a:xfrm>
              <a:off x="2233" y="1599"/>
              <a:ext cx="641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43" name="AutoShape 31"/>
            <p:cNvSpPr>
              <a:spLocks noChangeArrowheads="1"/>
            </p:cNvSpPr>
            <p:nvPr/>
          </p:nvSpPr>
          <p:spPr bwMode="auto">
            <a:xfrm>
              <a:off x="2055" y="1771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44" name="AutoShape 32"/>
            <p:cNvSpPr>
              <a:spLocks noChangeArrowheads="1"/>
            </p:cNvSpPr>
            <p:nvPr/>
          </p:nvSpPr>
          <p:spPr bwMode="auto">
            <a:xfrm>
              <a:off x="2942" y="1428"/>
              <a:ext cx="641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45" name="AutoShape 33"/>
            <p:cNvSpPr>
              <a:spLocks noChangeArrowheads="1"/>
            </p:cNvSpPr>
            <p:nvPr/>
          </p:nvSpPr>
          <p:spPr bwMode="auto">
            <a:xfrm>
              <a:off x="2766" y="1599"/>
              <a:ext cx="639" cy="564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46" name="AutoShape 34"/>
            <p:cNvSpPr>
              <a:spLocks noChangeArrowheads="1"/>
            </p:cNvSpPr>
            <p:nvPr/>
          </p:nvSpPr>
          <p:spPr bwMode="auto">
            <a:xfrm>
              <a:off x="2588" y="1771"/>
              <a:ext cx="639" cy="563"/>
            </a:xfrm>
            <a:prstGeom prst="cube">
              <a:avLst>
                <a:gd name="adj" fmla="val 2499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47" name="AutoShape 35"/>
            <p:cNvSpPr>
              <a:spLocks noChangeArrowheads="1"/>
            </p:cNvSpPr>
            <p:nvPr/>
          </p:nvSpPr>
          <p:spPr bwMode="auto">
            <a:xfrm>
              <a:off x="3475" y="1428"/>
              <a:ext cx="639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48" name="AutoShape 36"/>
            <p:cNvSpPr>
              <a:spLocks noChangeArrowheads="1"/>
            </p:cNvSpPr>
            <p:nvPr/>
          </p:nvSpPr>
          <p:spPr bwMode="auto">
            <a:xfrm>
              <a:off x="3297" y="1599"/>
              <a:ext cx="639" cy="564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83749" name="AutoShape 37"/>
            <p:cNvSpPr>
              <a:spLocks noChangeArrowheads="1"/>
            </p:cNvSpPr>
            <p:nvPr/>
          </p:nvSpPr>
          <p:spPr bwMode="auto">
            <a:xfrm>
              <a:off x="3119" y="1771"/>
              <a:ext cx="641" cy="563"/>
            </a:xfrm>
            <a:prstGeom prst="cube">
              <a:avLst>
                <a:gd name="adj" fmla="val 24995"/>
              </a:avLst>
            </a:prstGeom>
            <a:solidFill>
              <a:srgbClr val="CCFFCC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883750" name="Group 38"/>
            <p:cNvGrpSpPr>
              <a:grpSpLocks/>
            </p:cNvGrpSpPr>
            <p:nvPr/>
          </p:nvGrpSpPr>
          <p:grpSpPr bwMode="auto">
            <a:xfrm>
              <a:off x="823" y="1926"/>
              <a:ext cx="2768" cy="1937"/>
              <a:chOff x="1388" y="1937"/>
              <a:chExt cx="2026" cy="1310"/>
            </a:xfrm>
          </p:grpSpPr>
          <p:sp>
            <p:nvSpPr>
              <p:cNvPr id="883751" name="AutoShape 39"/>
              <p:cNvSpPr>
                <a:spLocks noChangeArrowheads="1"/>
              </p:cNvSpPr>
              <p:nvPr/>
            </p:nvSpPr>
            <p:spPr bwMode="auto">
              <a:xfrm>
                <a:off x="1388" y="2867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3752" name="AutoShape 40"/>
              <p:cNvSpPr>
                <a:spLocks noChangeArrowheads="1"/>
              </p:cNvSpPr>
              <p:nvPr/>
            </p:nvSpPr>
            <p:spPr bwMode="auto">
              <a:xfrm>
                <a:off x="1778" y="2867"/>
                <a:ext cx="468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3753" name="AutoShape 41"/>
              <p:cNvSpPr>
                <a:spLocks noChangeArrowheads="1"/>
              </p:cNvSpPr>
              <p:nvPr/>
            </p:nvSpPr>
            <p:spPr bwMode="auto">
              <a:xfrm>
                <a:off x="1388" y="255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3754" name="AutoShape 42"/>
              <p:cNvSpPr>
                <a:spLocks noChangeArrowheads="1"/>
              </p:cNvSpPr>
              <p:nvPr/>
            </p:nvSpPr>
            <p:spPr bwMode="auto">
              <a:xfrm>
                <a:off x="1389" y="2258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3755" name="AutoShape 43"/>
              <p:cNvSpPr>
                <a:spLocks noChangeArrowheads="1"/>
              </p:cNvSpPr>
              <p:nvPr/>
            </p:nvSpPr>
            <p:spPr bwMode="auto">
              <a:xfrm>
                <a:off x="1778" y="255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3756" name="AutoShape 44"/>
              <p:cNvSpPr>
                <a:spLocks noChangeArrowheads="1"/>
              </p:cNvSpPr>
              <p:nvPr/>
            </p:nvSpPr>
            <p:spPr bwMode="auto">
              <a:xfrm>
                <a:off x="1778" y="224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3757" name="AutoShape 45"/>
              <p:cNvSpPr>
                <a:spLocks noChangeArrowheads="1"/>
              </p:cNvSpPr>
              <p:nvPr/>
            </p:nvSpPr>
            <p:spPr bwMode="auto">
              <a:xfrm>
                <a:off x="2167" y="2867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3758" name="AutoShape 46"/>
              <p:cNvSpPr>
                <a:spLocks noChangeArrowheads="1"/>
              </p:cNvSpPr>
              <p:nvPr/>
            </p:nvSpPr>
            <p:spPr bwMode="auto">
              <a:xfrm>
                <a:off x="2167" y="255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3759" name="AutoShape 47"/>
              <p:cNvSpPr>
                <a:spLocks noChangeArrowheads="1"/>
              </p:cNvSpPr>
              <p:nvPr/>
            </p:nvSpPr>
            <p:spPr bwMode="auto">
              <a:xfrm>
                <a:off x="2167" y="224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3760" name="AutoShape 48"/>
              <p:cNvSpPr>
                <a:spLocks noChangeArrowheads="1"/>
              </p:cNvSpPr>
              <p:nvPr/>
            </p:nvSpPr>
            <p:spPr bwMode="auto">
              <a:xfrm>
                <a:off x="2556" y="2867"/>
                <a:ext cx="469" cy="380"/>
              </a:xfrm>
              <a:prstGeom prst="cube">
                <a:avLst>
                  <a:gd name="adj" fmla="val 24995"/>
                </a:avLst>
              </a:prstGeom>
              <a:solidFill>
                <a:srgbClr val="FF99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3761" name="AutoShape 49"/>
              <p:cNvSpPr>
                <a:spLocks noChangeArrowheads="1"/>
              </p:cNvSpPr>
              <p:nvPr/>
            </p:nvSpPr>
            <p:spPr bwMode="auto">
              <a:xfrm>
                <a:off x="2556" y="255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3762" name="AutoShape 50"/>
              <p:cNvSpPr>
                <a:spLocks noChangeArrowheads="1"/>
              </p:cNvSpPr>
              <p:nvPr/>
            </p:nvSpPr>
            <p:spPr bwMode="auto">
              <a:xfrm>
                <a:off x="2556" y="2247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3763" name="AutoShape 51"/>
              <p:cNvSpPr>
                <a:spLocks noChangeArrowheads="1"/>
              </p:cNvSpPr>
              <p:nvPr/>
            </p:nvSpPr>
            <p:spPr bwMode="auto">
              <a:xfrm>
                <a:off x="2946" y="2867"/>
                <a:ext cx="468" cy="380"/>
              </a:xfrm>
              <a:prstGeom prst="cube">
                <a:avLst>
                  <a:gd name="adj" fmla="val 24995"/>
                </a:avLst>
              </a:prstGeom>
              <a:solidFill>
                <a:srgbClr val="00336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3764" name="AutoShape 52"/>
              <p:cNvSpPr>
                <a:spLocks noChangeArrowheads="1"/>
              </p:cNvSpPr>
              <p:nvPr/>
            </p:nvSpPr>
            <p:spPr bwMode="auto">
              <a:xfrm>
                <a:off x="2946" y="255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3765" name="AutoShape 53"/>
              <p:cNvSpPr>
                <a:spLocks noChangeArrowheads="1"/>
              </p:cNvSpPr>
              <p:nvPr/>
            </p:nvSpPr>
            <p:spPr bwMode="auto">
              <a:xfrm>
                <a:off x="2946" y="224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3766" name="AutoShape 54"/>
              <p:cNvSpPr>
                <a:spLocks noChangeArrowheads="1"/>
              </p:cNvSpPr>
              <p:nvPr/>
            </p:nvSpPr>
            <p:spPr bwMode="auto">
              <a:xfrm>
                <a:off x="1389" y="1948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3767" name="AutoShape 55"/>
              <p:cNvSpPr>
                <a:spLocks noChangeArrowheads="1"/>
              </p:cNvSpPr>
              <p:nvPr/>
            </p:nvSpPr>
            <p:spPr bwMode="auto">
              <a:xfrm>
                <a:off x="1779" y="1948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3768" name="AutoShape 56"/>
              <p:cNvSpPr>
                <a:spLocks noChangeArrowheads="1"/>
              </p:cNvSpPr>
              <p:nvPr/>
            </p:nvSpPr>
            <p:spPr bwMode="auto">
              <a:xfrm>
                <a:off x="2168" y="1948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3769" name="AutoShape 57"/>
              <p:cNvSpPr>
                <a:spLocks noChangeArrowheads="1"/>
              </p:cNvSpPr>
              <p:nvPr/>
            </p:nvSpPr>
            <p:spPr bwMode="auto">
              <a:xfrm>
                <a:off x="2557" y="1948"/>
                <a:ext cx="469" cy="381"/>
              </a:xfrm>
              <a:prstGeom prst="cube">
                <a:avLst>
                  <a:gd name="adj" fmla="val 24995"/>
                </a:avLst>
              </a:prstGeom>
              <a:solidFill>
                <a:srgbClr val="FFCC99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83770" name="AutoShape 58"/>
              <p:cNvSpPr>
                <a:spLocks noChangeArrowheads="1"/>
              </p:cNvSpPr>
              <p:nvPr/>
            </p:nvSpPr>
            <p:spPr bwMode="auto">
              <a:xfrm>
                <a:off x="2946" y="1937"/>
                <a:ext cx="468" cy="381"/>
              </a:xfrm>
              <a:prstGeom prst="cube">
                <a:avLst>
                  <a:gd name="adj" fmla="val 24995"/>
                </a:avLst>
              </a:prstGeom>
              <a:solidFill>
                <a:srgbClr val="969696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/>
                <a:endParaRPr lang="en-US" sz="2400" b="1">
                  <a:latin typeface="Times New Roman" charset="0"/>
                </a:endParaRPr>
              </a:p>
            </p:txBody>
          </p:sp>
        </p:grpSp>
        <p:sp>
          <p:nvSpPr>
            <p:cNvPr id="883771" name="Rectangle 59"/>
            <p:cNvSpPr>
              <a:spLocks noChangeArrowheads="1"/>
            </p:cNvSpPr>
            <p:nvPr/>
          </p:nvSpPr>
          <p:spPr bwMode="auto">
            <a:xfrm>
              <a:off x="2468" y="1182"/>
              <a:ext cx="76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sz="1600" i="1">
                  <a:latin typeface="Arial" charset="0"/>
                </a:rPr>
                <a:t> </a:t>
              </a:r>
            </a:p>
          </p:txBody>
        </p:sp>
        <p:sp>
          <p:nvSpPr>
            <p:cNvPr id="883772" name="Text Box 60"/>
            <p:cNvSpPr txBox="1">
              <a:spLocks noChangeArrowheads="1"/>
            </p:cNvSpPr>
            <p:nvPr/>
          </p:nvSpPr>
          <p:spPr bwMode="auto">
            <a:xfrm>
              <a:off x="1103" y="1300"/>
              <a:ext cx="330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charset="0"/>
                </a:rPr>
                <a:t>TV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883773" name="Text Box 61"/>
            <p:cNvSpPr txBox="1">
              <a:spLocks noChangeArrowheads="1"/>
            </p:cNvSpPr>
            <p:nvPr/>
          </p:nvSpPr>
          <p:spPr bwMode="auto">
            <a:xfrm>
              <a:off x="679" y="1669"/>
              <a:ext cx="44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charset="0"/>
                </a:rPr>
                <a:t>VCR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883774" name="Text Box 62"/>
            <p:cNvSpPr txBox="1">
              <a:spLocks noChangeArrowheads="1"/>
            </p:cNvSpPr>
            <p:nvPr/>
          </p:nvSpPr>
          <p:spPr bwMode="auto">
            <a:xfrm>
              <a:off x="941" y="1492"/>
              <a:ext cx="312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charset="0"/>
                </a:rPr>
                <a:t>PC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883775" name="Text Box 63"/>
            <p:cNvSpPr txBox="1">
              <a:spLocks noChangeArrowheads="1"/>
            </p:cNvSpPr>
            <p:nvPr/>
          </p:nvSpPr>
          <p:spPr bwMode="auto">
            <a:xfrm>
              <a:off x="1472" y="1197"/>
              <a:ext cx="4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charset="0"/>
                </a:rPr>
                <a:t>1Qtr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883776" name="Text Box 64"/>
            <p:cNvSpPr txBox="1">
              <a:spLocks noChangeArrowheads="1"/>
            </p:cNvSpPr>
            <p:nvPr/>
          </p:nvSpPr>
          <p:spPr bwMode="auto">
            <a:xfrm>
              <a:off x="2036" y="1185"/>
              <a:ext cx="4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charset="0"/>
                </a:rPr>
                <a:t>2Qtr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883777" name="Text Box 65"/>
            <p:cNvSpPr txBox="1">
              <a:spLocks noChangeArrowheads="1"/>
            </p:cNvSpPr>
            <p:nvPr/>
          </p:nvSpPr>
          <p:spPr bwMode="auto">
            <a:xfrm>
              <a:off x="2528" y="1209"/>
              <a:ext cx="4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charset="0"/>
                </a:rPr>
                <a:t>3Qtr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883778" name="Text Box 66"/>
            <p:cNvSpPr txBox="1">
              <a:spLocks noChangeArrowheads="1"/>
            </p:cNvSpPr>
            <p:nvPr/>
          </p:nvSpPr>
          <p:spPr bwMode="auto">
            <a:xfrm>
              <a:off x="3104" y="1221"/>
              <a:ext cx="409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>
                  <a:latin typeface="Times New Roman" charset="0"/>
                </a:rPr>
                <a:t>4Qtr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883779" name="Text Box 67"/>
            <p:cNvSpPr txBox="1">
              <a:spLocks noChangeArrowheads="1"/>
            </p:cNvSpPr>
            <p:nvPr/>
          </p:nvSpPr>
          <p:spPr bwMode="auto">
            <a:xfrm>
              <a:off x="4085" y="1482"/>
              <a:ext cx="517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U.S.A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883780" name="Text Box 68"/>
            <p:cNvSpPr txBox="1">
              <a:spLocks noChangeArrowheads="1"/>
            </p:cNvSpPr>
            <p:nvPr/>
          </p:nvSpPr>
          <p:spPr bwMode="auto">
            <a:xfrm>
              <a:off x="4034" y="1974"/>
              <a:ext cx="59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Canada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883781" name="Text Box 69"/>
            <p:cNvSpPr txBox="1">
              <a:spLocks noChangeArrowheads="1"/>
            </p:cNvSpPr>
            <p:nvPr/>
          </p:nvSpPr>
          <p:spPr bwMode="auto">
            <a:xfrm>
              <a:off x="4054" y="2394"/>
              <a:ext cx="60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>
                  <a:latin typeface="Times New Roman" charset="0"/>
                </a:rPr>
                <a:t>Mexico</a:t>
              </a:r>
              <a:endParaRPr lang="en-US" sz="2400">
                <a:latin typeface="Times New Roman" charset="0"/>
              </a:endParaRPr>
            </a:p>
          </p:txBody>
        </p:sp>
        <p:sp>
          <p:nvSpPr>
            <p:cNvPr id="883782" name="Text Box 70"/>
            <p:cNvSpPr txBox="1">
              <a:spLocks noChangeArrowheads="1"/>
            </p:cNvSpPr>
            <p:nvPr/>
          </p:nvSpPr>
          <p:spPr bwMode="auto">
            <a:xfrm>
              <a:off x="4180" y="2874"/>
              <a:ext cx="37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CCEC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000" i="1">
                  <a:latin typeface="Times New Roman" charset="0"/>
                </a:rPr>
                <a:t>sum</a:t>
              </a:r>
              <a:endParaRPr lang="en-US" sz="2400">
                <a:latin typeface="Times New Roman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40405" y="6208122"/>
            <a:ext cx="9333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this data is completely </a:t>
            </a:r>
            <a:r>
              <a:rPr lang="en-US" sz="2400" dirty="0" err="1" smtClean="0"/>
              <a:t>precomputed</a:t>
            </a:r>
            <a:r>
              <a:rPr lang="en-US" sz="2400" dirty="0" smtClean="0"/>
              <a:t> before any queries arrive!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278166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26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>
            <a:normAutofit fontScale="90000"/>
          </a:bodyPr>
          <a:lstStyle/>
          <a:p>
            <a:r>
              <a:rPr lang="en-US" dirty="0" smtClean="0"/>
              <a:t>Data Cube Materialization: Idea from the 90s </a:t>
            </a:r>
            <a:endParaRPr lang="en-US" dirty="0"/>
          </a:p>
        </p:txBody>
      </p:sp>
      <p:sp>
        <p:nvSpPr>
          <p:cNvPr id="88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62100"/>
            <a:ext cx="8001000" cy="4572000"/>
          </a:xfrm>
          <a:noFill/>
          <a:ln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r>
              <a:rPr lang="en-US" dirty="0" smtClean="0"/>
              <a:t>Sales </a:t>
            </a:r>
            <a:r>
              <a:rPr lang="en-US" dirty="0"/>
              <a:t>volume as a function of product, month, and region</a:t>
            </a:r>
          </a:p>
        </p:txBody>
      </p:sp>
      <p:sp>
        <p:nvSpPr>
          <p:cNvPr id="882692" name="AutoShape 4"/>
          <p:cNvSpPr>
            <a:spLocks noChangeArrowheads="1"/>
          </p:cNvSpPr>
          <p:nvPr/>
        </p:nvSpPr>
        <p:spPr bwMode="auto">
          <a:xfrm>
            <a:off x="1377950" y="3130550"/>
            <a:ext cx="3263900" cy="2882900"/>
          </a:xfrm>
          <a:prstGeom prst="cube">
            <a:avLst>
              <a:gd name="adj" fmla="val 24995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693" name="Line 5"/>
          <p:cNvSpPr>
            <a:spLocks noChangeShapeType="1"/>
          </p:cNvSpPr>
          <p:nvPr/>
        </p:nvSpPr>
        <p:spPr bwMode="auto">
          <a:xfrm>
            <a:off x="1371600" y="41910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694" name="Line 6"/>
          <p:cNvSpPr>
            <a:spLocks noChangeShapeType="1"/>
          </p:cNvSpPr>
          <p:nvPr/>
        </p:nvSpPr>
        <p:spPr bwMode="auto">
          <a:xfrm>
            <a:off x="1371600" y="44958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695" name="Line 7"/>
          <p:cNvSpPr>
            <a:spLocks noChangeShapeType="1"/>
          </p:cNvSpPr>
          <p:nvPr/>
        </p:nvSpPr>
        <p:spPr bwMode="auto">
          <a:xfrm>
            <a:off x="1371600" y="48768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696" name="Line 8"/>
          <p:cNvSpPr>
            <a:spLocks noChangeShapeType="1"/>
          </p:cNvSpPr>
          <p:nvPr/>
        </p:nvSpPr>
        <p:spPr bwMode="auto">
          <a:xfrm>
            <a:off x="1371600" y="51816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697" name="Line 9"/>
          <p:cNvSpPr>
            <a:spLocks noChangeShapeType="1"/>
          </p:cNvSpPr>
          <p:nvPr/>
        </p:nvSpPr>
        <p:spPr bwMode="auto">
          <a:xfrm>
            <a:off x="1371600" y="54864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698" name="Line 10"/>
          <p:cNvSpPr>
            <a:spLocks noChangeShapeType="1"/>
          </p:cNvSpPr>
          <p:nvPr/>
        </p:nvSpPr>
        <p:spPr bwMode="auto">
          <a:xfrm>
            <a:off x="1371600" y="57912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699" name="Line 11"/>
          <p:cNvSpPr>
            <a:spLocks noChangeShapeType="1"/>
          </p:cNvSpPr>
          <p:nvPr/>
        </p:nvSpPr>
        <p:spPr bwMode="auto">
          <a:xfrm>
            <a:off x="16764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00" name="Line 12"/>
          <p:cNvSpPr>
            <a:spLocks noChangeShapeType="1"/>
          </p:cNvSpPr>
          <p:nvPr/>
        </p:nvSpPr>
        <p:spPr bwMode="auto">
          <a:xfrm>
            <a:off x="23622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01" name="Line 13"/>
          <p:cNvSpPr>
            <a:spLocks noChangeShapeType="1"/>
          </p:cNvSpPr>
          <p:nvPr/>
        </p:nvSpPr>
        <p:spPr bwMode="auto">
          <a:xfrm>
            <a:off x="27432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02" name="Line 14"/>
          <p:cNvSpPr>
            <a:spLocks noChangeShapeType="1"/>
          </p:cNvSpPr>
          <p:nvPr/>
        </p:nvSpPr>
        <p:spPr bwMode="auto">
          <a:xfrm>
            <a:off x="30480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03" name="Line 15"/>
          <p:cNvSpPr>
            <a:spLocks noChangeShapeType="1"/>
          </p:cNvSpPr>
          <p:nvPr/>
        </p:nvSpPr>
        <p:spPr bwMode="auto">
          <a:xfrm>
            <a:off x="33528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04" name="Line 16"/>
          <p:cNvSpPr>
            <a:spLocks noChangeShapeType="1"/>
          </p:cNvSpPr>
          <p:nvPr/>
        </p:nvSpPr>
        <p:spPr bwMode="auto">
          <a:xfrm>
            <a:off x="19812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05" name="Line 17"/>
          <p:cNvSpPr>
            <a:spLocks noChangeShapeType="1"/>
          </p:cNvSpPr>
          <p:nvPr/>
        </p:nvSpPr>
        <p:spPr bwMode="auto">
          <a:xfrm flipV="1">
            <a:off x="1676400" y="3124200"/>
            <a:ext cx="7620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06" name="Line 18"/>
          <p:cNvSpPr>
            <a:spLocks noChangeShapeType="1"/>
          </p:cNvSpPr>
          <p:nvPr/>
        </p:nvSpPr>
        <p:spPr bwMode="auto">
          <a:xfrm flipV="1">
            <a:off x="19812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07" name="Line 19"/>
          <p:cNvSpPr>
            <a:spLocks noChangeShapeType="1"/>
          </p:cNvSpPr>
          <p:nvPr/>
        </p:nvSpPr>
        <p:spPr bwMode="auto">
          <a:xfrm flipV="1">
            <a:off x="23622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08" name="Line 20"/>
          <p:cNvSpPr>
            <a:spLocks noChangeShapeType="1"/>
          </p:cNvSpPr>
          <p:nvPr/>
        </p:nvSpPr>
        <p:spPr bwMode="auto">
          <a:xfrm flipV="1">
            <a:off x="30480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09" name="Line 21"/>
          <p:cNvSpPr>
            <a:spLocks noChangeShapeType="1"/>
          </p:cNvSpPr>
          <p:nvPr/>
        </p:nvSpPr>
        <p:spPr bwMode="auto">
          <a:xfrm flipV="1">
            <a:off x="33528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10" name="Line 22"/>
          <p:cNvSpPr>
            <a:spLocks noChangeShapeType="1"/>
          </p:cNvSpPr>
          <p:nvPr/>
        </p:nvSpPr>
        <p:spPr bwMode="auto">
          <a:xfrm flipV="1">
            <a:off x="36576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11" name="Line 23"/>
          <p:cNvSpPr>
            <a:spLocks noChangeShapeType="1"/>
          </p:cNvSpPr>
          <p:nvPr/>
        </p:nvSpPr>
        <p:spPr bwMode="auto">
          <a:xfrm>
            <a:off x="1905000" y="33528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12" name="Line 24"/>
          <p:cNvSpPr>
            <a:spLocks noChangeShapeType="1"/>
          </p:cNvSpPr>
          <p:nvPr/>
        </p:nvSpPr>
        <p:spPr bwMode="auto">
          <a:xfrm>
            <a:off x="1676400" y="3581400"/>
            <a:ext cx="2590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13" name="Line 25"/>
          <p:cNvSpPr>
            <a:spLocks noChangeShapeType="1"/>
          </p:cNvSpPr>
          <p:nvPr/>
        </p:nvSpPr>
        <p:spPr bwMode="auto">
          <a:xfrm>
            <a:off x="3657600" y="38862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14" name="Line 26"/>
          <p:cNvSpPr>
            <a:spLocks noChangeShapeType="1"/>
          </p:cNvSpPr>
          <p:nvPr/>
        </p:nvSpPr>
        <p:spPr bwMode="auto">
          <a:xfrm>
            <a:off x="4419600" y="33528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15" name="Line 27"/>
          <p:cNvSpPr>
            <a:spLocks noChangeShapeType="1"/>
          </p:cNvSpPr>
          <p:nvPr/>
        </p:nvSpPr>
        <p:spPr bwMode="auto">
          <a:xfrm flipV="1">
            <a:off x="3962400" y="350520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16" name="Line 28"/>
          <p:cNvSpPr>
            <a:spLocks noChangeShapeType="1"/>
          </p:cNvSpPr>
          <p:nvPr/>
        </p:nvSpPr>
        <p:spPr bwMode="auto">
          <a:xfrm flipV="1">
            <a:off x="3962400" y="38862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17" name="Line 29"/>
          <p:cNvSpPr>
            <a:spLocks noChangeShapeType="1"/>
          </p:cNvSpPr>
          <p:nvPr/>
        </p:nvSpPr>
        <p:spPr bwMode="auto">
          <a:xfrm flipV="1">
            <a:off x="3962400" y="42672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18" name="Line 30"/>
          <p:cNvSpPr>
            <a:spLocks noChangeShapeType="1"/>
          </p:cNvSpPr>
          <p:nvPr/>
        </p:nvSpPr>
        <p:spPr bwMode="auto">
          <a:xfrm flipV="1">
            <a:off x="3962400" y="45720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19" name="Line 31"/>
          <p:cNvSpPr>
            <a:spLocks noChangeShapeType="1"/>
          </p:cNvSpPr>
          <p:nvPr/>
        </p:nvSpPr>
        <p:spPr bwMode="auto">
          <a:xfrm flipV="1">
            <a:off x="3962400" y="4876800"/>
            <a:ext cx="6858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20" name="Line 32"/>
          <p:cNvSpPr>
            <a:spLocks noChangeShapeType="1"/>
          </p:cNvSpPr>
          <p:nvPr/>
        </p:nvSpPr>
        <p:spPr bwMode="auto">
          <a:xfrm flipV="1">
            <a:off x="3962400" y="5105400"/>
            <a:ext cx="68580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21" name="Rectangle 33"/>
          <p:cNvSpPr>
            <a:spLocks noChangeArrowheads="1"/>
          </p:cNvSpPr>
          <p:nvPr/>
        </p:nvSpPr>
        <p:spPr bwMode="auto">
          <a:xfrm rot="16200000" flipH="1">
            <a:off x="348456" y="4528344"/>
            <a:ext cx="1131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latin typeface="Times New Roman" charset="0"/>
              </a:rPr>
              <a:t>Product</a:t>
            </a:r>
          </a:p>
        </p:txBody>
      </p:sp>
      <p:sp>
        <p:nvSpPr>
          <p:cNvPr id="882722" name="Rectangle 34"/>
          <p:cNvSpPr>
            <a:spLocks noChangeArrowheads="1"/>
          </p:cNvSpPr>
          <p:nvPr/>
        </p:nvSpPr>
        <p:spPr bwMode="auto">
          <a:xfrm rot="18720000">
            <a:off x="641226" y="2866557"/>
            <a:ext cx="1339444" cy="462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lIns="92075" tIns="46038" rIns="92075" bIns="46038">
            <a:spAutoFit/>
          </a:bodyPr>
          <a:lstStyle/>
          <a:p>
            <a:pPr eaLnBrk="0" hangingPunct="0"/>
            <a:r>
              <a:rPr lang="en-US" sz="2400" dirty="0" smtClean="0">
                <a:latin typeface="Times New Roman" charset="0"/>
              </a:rPr>
              <a:t>Country</a:t>
            </a:r>
            <a:endParaRPr lang="en-US" sz="2400" dirty="0">
              <a:latin typeface="Times New Roman" charset="0"/>
            </a:endParaRPr>
          </a:p>
        </p:txBody>
      </p:sp>
      <p:sp>
        <p:nvSpPr>
          <p:cNvPr id="882723" name="Rectangle 35"/>
          <p:cNvSpPr>
            <a:spLocks noChangeArrowheads="1"/>
          </p:cNvSpPr>
          <p:nvPr/>
        </p:nvSpPr>
        <p:spPr bwMode="auto">
          <a:xfrm>
            <a:off x="2117725" y="6003925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r>
              <a:rPr lang="en-US" sz="2400">
                <a:latin typeface="Times New Roman" charset="0"/>
              </a:rPr>
              <a:t>Month</a:t>
            </a:r>
          </a:p>
        </p:txBody>
      </p:sp>
      <p:sp>
        <p:nvSpPr>
          <p:cNvPr id="882724" name="Line 36"/>
          <p:cNvSpPr>
            <a:spLocks noChangeShapeType="1"/>
          </p:cNvSpPr>
          <p:nvPr/>
        </p:nvSpPr>
        <p:spPr bwMode="auto">
          <a:xfrm>
            <a:off x="4267200" y="3581400"/>
            <a:ext cx="0" cy="2133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82725" name="Line 37"/>
          <p:cNvSpPr>
            <a:spLocks noChangeShapeType="1"/>
          </p:cNvSpPr>
          <p:nvPr/>
        </p:nvSpPr>
        <p:spPr bwMode="auto">
          <a:xfrm flipV="1">
            <a:off x="2743200" y="3124200"/>
            <a:ext cx="6858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941785" y="3229429"/>
            <a:ext cx="26216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Also called </a:t>
            </a:r>
          </a:p>
          <a:p>
            <a:r>
              <a:rPr lang="en-US" sz="2400" dirty="0" smtClean="0"/>
              <a:t>Data Warehousing</a:t>
            </a:r>
          </a:p>
        </p:txBody>
      </p:sp>
    </p:spTree>
    <p:extLst>
      <p:ext uri="{BB962C8B-B14F-4D97-AF65-F5344CB8AC3E}">
        <p14:creationId xmlns:p14="http://schemas.microsoft.com/office/powerpoint/2010/main" val="14384368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curse of dimensionality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157" y="1722664"/>
            <a:ext cx="6172200" cy="462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16071" y="3752975"/>
            <a:ext cx="3719286" cy="92333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That said, not clear if any of the queries in their set are greater than 7-8 dimensions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02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Online AQP: Aggregation: Another Idea from the 90s</a:t>
            </a:r>
            <a:endParaRPr lang="en-US" dirty="0"/>
          </a:p>
        </p:txBody>
      </p:sp>
      <p:pic>
        <p:nvPicPr>
          <p:cNvPr id="3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62781"/>
            <a:ext cx="57150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27685" y="4368583"/>
            <a:ext cx="736743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No upfront computation or storage.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Sample from each group in a </a:t>
            </a:r>
            <a:r>
              <a:rPr lang="en-US" sz="2400" b="1" dirty="0" smtClean="0"/>
              <a:t>random </a:t>
            </a:r>
            <a:r>
              <a:rPr lang="en-US" sz="2400" dirty="0" smtClean="0"/>
              <a:t>fashion</a:t>
            </a:r>
          </a:p>
          <a:p>
            <a:pPr marL="742950" lvl="1" indent="-285750">
              <a:buFont typeface="Arial"/>
              <a:buChar char="•"/>
            </a:pPr>
            <a:r>
              <a:rPr lang="en-US" sz="2400" dirty="0" smtClean="0"/>
              <a:t>If you have indexes, can even do stratified sampling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Display results + place control in hands of the user</a:t>
            </a:r>
          </a:p>
          <a:p>
            <a:endParaRPr lang="en-US" sz="2400" dirty="0" smtClean="0"/>
          </a:p>
          <a:p>
            <a:r>
              <a:rPr lang="en-US" sz="2400" dirty="0" smtClean="0"/>
              <a:t>Why is this bad??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539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BlinkDB</a:t>
            </a:r>
            <a:r>
              <a:rPr lang="en-US" dirty="0" smtClean="0"/>
              <a:t>: My main takeaways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</a:pPr>
            <a:r>
              <a:rPr lang="en-US" sz="2800" dirty="0" smtClean="0"/>
              <a:t>IDEA 1: Organize sampling around query column sets</a:t>
            </a:r>
          </a:p>
          <a:p>
            <a:pPr lvl="1">
              <a:lnSpc>
                <a:spcPct val="130000"/>
              </a:lnSpc>
            </a:pPr>
            <a:r>
              <a:rPr lang="en-US" sz="2400" dirty="0" smtClean="0"/>
              <a:t>(a) A small set may “cover” all queries</a:t>
            </a:r>
          </a:p>
          <a:p>
            <a:pPr lvl="2">
              <a:lnSpc>
                <a:spcPct val="130000"/>
              </a:lnSpc>
            </a:pPr>
            <a:r>
              <a:rPr lang="en-US" sz="2000" dirty="0" smtClean="0"/>
              <a:t>From workloads</a:t>
            </a:r>
          </a:p>
          <a:p>
            <a:pPr lvl="1">
              <a:lnSpc>
                <a:spcPct val="130000"/>
              </a:lnSpc>
            </a:pPr>
            <a:r>
              <a:rPr lang="en-US" sz="2400" dirty="0" smtClean="0"/>
              <a:t>(b) MILP formulation which picks these column sets</a:t>
            </a:r>
          </a:p>
          <a:p>
            <a:pPr>
              <a:lnSpc>
                <a:spcPct val="130000"/>
              </a:lnSpc>
            </a:pPr>
            <a:r>
              <a:rPr lang="en-US" sz="2800" dirty="0" smtClean="0"/>
              <a:t>IDEA 2: Determine on the fly, the </a:t>
            </a:r>
            <a:r>
              <a:rPr lang="en-US" sz="2800" dirty="0" err="1" smtClean="0"/>
              <a:t>qcs</a:t>
            </a:r>
            <a:r>
              <a:rPr lang="en-US" sz="2800" dirty="0" smtClean="0"/>
              <a:t> that gives the best “bang for the buck”</a:t>
            </a:r>
          </a:p>
          <a:p>
            <a:pPr lvl="1">
              <a:lnSpc>
                <a:spcPct val="130000"/>
              </a:lnSpc>
            </a:pPr>
            <a:r>
              <a:rPr lang="en-US" sz="2400" dirty="0" smtClean="0"/>
              <a:t>Cute idea of selectivity – number of rows selected divided by the number of rows read</a:t>
            </a:r>
          </a:p>
          <a:p>
            <a:pPr>
              <a:lnSpc>
                <a:spcPct val="130000"/>
              </a:lnSpc>
            </a:pPr>
            <a:r>
              <a:rPr lang="en-US" sz="2800" dirty="0" smtClean="0"/>
              <a:t>Both of these are </a:t>
            </a:r>
            <a:r>
              <a:rPr lang="en-US" sz="2800" b="1" dirty="0" smtClean="0"/>
              <a:t>nice, novel </a:t>
            </a:r>
            <a:r>
              <a:rPr lang="en-US" sz="2800" dirty="0" smtClean="0"/>
              <a:t>ideas.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664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OLA bad?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35000" y="1417638"/>
            <a:ext cx="725714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Random I/O sucks!</a:t>
            </a:r>
          </a:p>
          <a:p>
            <a:endParaRPr lang="en-US" sz="2800" dirty="0"/>
          </a:p>
          <a:p>
            <a:r>
              <a:rPr lang="en-US" sz="2800" dirty="0" smtClean="0"/>
              <a:t>Remember: </a:t>
            </a:r>
          </a:p>
          <a:p>
            <a:pPr>
              <a:lnSpc>
                <a:spcPct val="70000"/>
              </a:lnSpc>
            </a:pPr>
            <a:endParaRPr lang="en-US" sz="2800" dirty="0" smtClean="0"/>
          </a:p>
          <a:p>
            <a:pPr>
              <a:lnSpc>
                <a:spcPct val="70000"/>
              </a:lnSpc>
            </a:pPr>
            <a:r>
              <a:rPr lang="en-US" sz="2800" dirty="0" smtClean="0"/>
              <a:t>Disk seek 								10,000,000 ns</a:t>
            </a:r>
          </a:p>
          <a:p>
            <a:pPr>
              <a:lnSpc>
                <a:spcPct val="70000"/>
              </a:lnSpc>
            </a:pPr>
            <a:endParaRPr lang="en-US" sz="2800" dirty="0" smtClean="0"/>
          </a:p>
          <a:p>
            <a:pPr>
              <a:lnSpc>
                <a:spcPct val="70000"/>
              </a:lnSpc>
            </a:pPr>
            <a:endParaRPr lang="en-US" sz="2800" dirty="0" smtClean="0"/>
          </a:p>
          <a:p>
            <a:pPr>
              <a:lnSpc>
                <a:spcPct val="70000"/>
              </a:lnSpc>
            </a:pPr>
            <a:r>
              <a:rPr lang="en-US" sz="2800" dirty="0" smtClean="0"/>
              <a:t>Read 1 MB sequentially from disk 	30,000,000 ns</a:t>
            </a:r>
          </a:p>
          <a:p>
            <a:pPr>
              <a:lnSpc>
                <a:spcPct val="70000"/>
              </a:lnSpc>
            </a:pPr>
            <a:endParaRPr lang="en-US" sz="2800" dirty="0"/>
          </a:p>
          <a:p>
            <a:pPr>
              <a:lnSpc>
                <a:spcPct val="70000"/>
              </a:lnSpc>
            </a:pPr>
            <a:endParaRPr lang="en-US" sz="2800" dirty="0" smtClean="0"/>
          </a:p>
          <a:p>
            <a:pPr>
              <a:lnSpc>
                <a:spcPct val="70000"/>
              </a:lnSpc>
            </a:pPr>
            <a:r>
              <a:rPr lang="en-US" sz="2800" dirty="0" smtClean="0"/>
              <a:t>Thus, 1 random I/O seek = reading 1/3 MB sequentially.</a:t>
            </a:r>
          </a:p>
          <a:p>
            <a:pPr>
              <a:lnSpc>
                <a:spcPct val="70000"/>
              </a:lnSpc>
            </a:pPr>
            <a:endParaRPr lang="en-US" sz="28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826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OLA bad?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62214" y="1846515"/>
            <a:ext cx="8024585" cy="379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70000"/>
              </a:lnSpc>
            </a:pPr>
            <a:endParaRPr lang="en-US" sz="3600" dirty="0"/>
          </a:p>
          <a:p>
            <a:pPr>
              <a:lnSpc>
                <a:spcPct val="70000"/>
              </a:lnSpc>
            </a:pPr>
            <a:r>
              <a:rPr lang="en-US" sz="2800" i="1" dirty="0" smtClean="0"/>
              <a:t>Not the case with memory, however!!</a:t>
            </a:r>
          </a:p>
          <a:p>
            <a:endParaRPr lang="en-US" sz="2800" dirty="0" smtClean="0"/>
          </a:p>
          <a:p>
            <a:r>
              <a:rPr lang="en-US" sz="2800" dirty="0" smtClean="0"/>
              <a:t>OLA may still be important 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That said, memory is FAST, so unless you’re dealing with large datasets (unlikely to keep in memory due to $$$), scanning entire data may still be pretty fast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1481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is ONAQP/OFAQP/materialization better?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9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ONAQP, OFAQP, materialization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49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n-US" sz="2600" dirty="0" smtClean="0"/>
              <a:t>OFAQP, materialization both better when you have space (disk/memory) and a high predictive power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Materialization better when (small) fixed set of queries or report generation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OFAQP better for ad-hoc queries, ad-hoc measures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Both OFAQP and materialization are bad for time-varying data!</a:t>
            </a:r>
          </a:p>
          <a:p>
            <a:pPr>
              <a:lnSpc>
                <a:spcPct val="120000"/>
              </a:lnSpc>
            </a:pPr>
            <a:r>
              <a:rPr lang="en-US" sz="2600" dirty="0" smtClean="0"/>
              <a:t>ONAQP is better only if done in memory, but only LARGE memory – if small memory, not much performance difference between scanning entire thing vs. seeking around</a:t>
            </a:r>
          </a:p>
          <a:p>
            <a:pPr>
              <a:lnSpc>
                <a:spcPct val="12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3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could the </a:t>
            </a:r>
            <a:r>
              <a:rPr lang="en-US" dirty="0" err="1" smtClean="0"/>
              <a:t>BlinkDB</a:t>
            </a:r>
            <a:r>
              <a:rPr lang="en-US" dirty="0" smtClean="0"/>
              <a:t> approach fail?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48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could the </a:t>
            </a:r>
            <a:r>
              <a:rPr lang="en-US" dirty="0" err="1" smtClean="0"/>
              <a:t>BlinkDB</a:t>
            </a:r>
            <a:r>
              <a:rPr lang="en-US" dirty="0" smtClean="0"/>
              <a:t> approach fail?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QCSes</a:t>
            </a:r>
            <a:r>
              <a:rPr lang="en-US" dirty="0" smtClean="0"/>
              <a:t> are not stable</a:t>
            </a:r>
          </a:p>
          <a:p>
            <a:r>
              <a:rPr lang="en-US" dirty="0" smtClean="0"/>
              <a:t># of rare subgroups are high, dimensionality bad</a:t>
            </a:r>
          </a:p>
          <a:p>
            <a:pPr lvl="1"/>
            <a:r>
              <a:rPr lang="en-US" dirty="0" smtClean="0"/>
              <a:t>For example, if three groups have dimensionality 10000 each, the stratified sample of the cross-product could be GIGANTIC</a:t>
            </a:r>
          </a:p>
          <a:p>
            <a:pPr lvl="1"/>
            <a:r>
              <a:rPr lang="en-US" dirty="0" smtClean="0"/>
              <a:t>Aqua would also fail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0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drawbacks of the </a:t>
            </a:r>
            <a:r>
              <a:rPr lang="en-US" dirty="0" err="1" smtClean="0"/>
              <a:t>BlinkDB</a:t>
            </a:r>
            <a:r>
              <a:rPr lang="en-US" dirty="0" smtClean="0"/>
              <a:t> system?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Let’s talk about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Optimization Techniques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Query Class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Repeated Queries</a:t>
            </a: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2812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drawbacks of the </a:t>
            </a:r>
            <a:r>
              <a:rPr lang="en-US" dirty="0" err="1" smtClean="0"/>
              <a:t>BlinkDB</a:t>
            </a:r>
            <a:r>
              <a:rPr lang="en-US" dirty="0" smtClean="0"/>
              <a:t> system: Optimization Techniques?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758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drawbacks of the </a:t>
            </a:r>
            <a:r>
              <a:rPr lang="en-US" dirty="0" err="1" smtClean="0"/>
              <a:t>BlinkDB</a:t>
            </a:r>
            <a:r>
              <a:rPr lang="en-US" dirty="0" smtClean="0"/>
              <a:t> system: Optimization Techniques?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clear </a:t>
            </a:r>
          </a:p>
          <a:p>
            <a:pPr lvl="1"/>
            <a:r>
              <a:rPr lang="en-US" dirty="0" smtClean="0"/>
              <a:t>how to tune various parameters: K, M</a:t>
            </a:r>
          </a:p>
          <a:p>
            <a:pPr lvl="1"/>
            <a:r>
              <a:rPr lang="en-US" dirty="0" smtClean="0"/>
              <a:t>whether the MILP is indeed optimal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f techniques will apply to other workloads or case studies (two datasets is very limited)</a:t>
            </a:r>
          </a:p>
          <a:p>
            <a:pPr lvl="2"/>
            <a:r>
              <a:rPr lang="en-US" dirty="0" smtClean="0"/>
              <a:t>Could have done bootstrapping</a:t>
            </a:r>
          </a:p>
        </p:txBody>
      </p:sp>
    </p:spTree>
    <p:extLst>
      <p:ext uri="{BB962C8B-B14F-4D97-AF65-F5344CB8AC3E}">
        <p14:creationId xmlns:p14="http://schemas.microsoft.com/office/powerpoint/2010/main" val="140061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drawbacks of the </a:t>
            </a:r>
            <a:r>
              <a:rPr lang="en-US" dirty="0" err="1" smtClean="0"/>
              <a:t>BlinkDB</a:t>
            </a:r>
            <a:r>
              <a:rPr lang="en-US" dirty="0" smtClean="0"/>
              <a:t> system: Query Classes?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6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drawbacks of the </a:t>
            </a:r>
            <a:r>
              <a:rPr lang="en-US" dirty="0" err="1" smtClean="0"/>
              <a:t>BlinkDB</a:t>
            </a:r>
            <a:r>
              <a:rPr lang="en-US" dirty="0" smtClean="0"/>
              <a:t> system: Query Classes?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457200"/>
            <a:r>
              <a:rPr lang="en-US" dirty="0" smtClean="0"/>
              <a:t>Does not handle joins/nesting</a:t>
            </a:r>
          </a:p>
          <a:p>
            <a:pPr marL="914400" lvl="1" indent="-457200"/>
            <a:r>
              <a:rPr lang="en-US" dirty="0" smtClean="0"/>
              <a:t>Very </a:t>
            </a:r>
            <a:r>
              <a:rPr lang="en-US" smtClean="0"/>
              <a:t>simple queries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666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7318</TotalTime>
  <Words>737</Words>
  <Application>Microsoft Macintosh PowerPoint</Application>
  <PresentationFormat>On-screen Show (4:3)</PresentationFormat>
  <Paragraphs>134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Monotype Sorts</vt:lpstr>
      <vt:lpstr>Times New Roman</vt:lpstr>
      <vt:lpstr>Office Theme</vt:lpstr>
      <vt:lpstr>BlinkDB</vt:lpstr>
      <vt:lpstr>BlinkDB: My main takeaways</vt:lpstr>
      <vt:lpstr>Where could the BlinkDB approach fail?</vt:lpstr>
      <vt:lpstr>Where could the BlinkDB approach fail?</vt:lpstr>
      <vt:lpstr>What are the drawbacks of the BlinkDB system?</vt:lpstr>
      <vt:lpstr>What are the drawbacks of the BlinkDB system: Optimization Techniques?</vt:lpstr>
      <vt:lpstr>What are the drawbacks of the BlinkDB system: Optimization Techniques?</vt:lpstr>
      <vt:lpstr>What are the drawbacks of the BlinkDB system: Query Classes?</vt:lpstr>
      <vt:lpstr>What are the drawbacks of the BlinkDB system: Query Classes?</vt:lpstr>
      <vt:lpstr>Other Drawbacks</vt:lpstr>
      <vt:lpstr>Aqua vs. BlinkDB</vt:lpstr>
      <vt:lpstr>Alternatives for speeding up latency</vt:lpstr>
      <vt:lpstr>OLAP</vt:lpstr>
      <vt:lpstr>PowerPoint Presentation</vt:lpstr>
      <vt:lpstr>Two representations</vt:lpstr>
      <vt:lpstr>A Sample Data Cube</vt:lpstr>
      <vt:lpstr>Data Cube Materialization: Idea from the 90s </vt:lpstr>
      <vt:lpstr>The curse of dimensionality</vt:lpstr>
      <vt:lpstr>Online AQP: Aggregation: Another Idea from the 90s</vt:lpstr>
      <vt:lpstr>Why is OLA bad?</vt:lpstr>
      <vt:lpstr>Why is OLA bad?</vt:lpstr>
      <vt:lpstr>When is ONAQP/OFAQP/materialization better?</vt:lpstr>
      <vt:lpstr>ONAQP, OFAQP, materialization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BlinkDB</dc:title>
  <dc:creator>Aditya Parameswaran</dc:creator>
  <cp:lastModifiedBy>Parameswaran, Aditya G</cp:lastModifiedBy>
  <cp:revision>95</cp:revision>
  <dcterms:created xsi:type="dcterms:W3CDTF">2014-10-02T15:38:51Z</dcterms:created>
  <dcterms:modified xsi:type="dcterms:W3CDTF">2017-10-04T11:35:28Z</dcterms:modified>
</cp:coreProperties>
</file>