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2" r:id="rId17"/>
    <p:sldId id="271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jf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MAD skills:</a:t>
            </a:r>
            <a:br>
              <a:rPr lang="en-US" dirty="0" smtClean="0"/>
            </a:br>
            <a:r>
              <a:rPr lang="en-US" sz="3600" dirty="0" smtClean="0"/>
              <a:t>New Analysis Practices for Big Data</a:t>
            </a:r>
            <a:br>
              <a:rPr lang="en-US" sz="3600" dirty="0" smtClean="0"/>
            </a:br>
            <a:r>
              <a:rPr lang="en-US" sz="3600" dirty="0" smtClean="0"/>
              <a:t>2009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CS598 	Yue Sun (yuesun3)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based analytical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Ordinary least squares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695" y="1573014"/>
            <a:ext cx="6062346" cy="345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7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based analytical </a:t>
            </a:r>
            <a:r>
              <a:rPr lang="en-US" dirty="0" smtClean="0"/>
              <a:t>methods</a:t>
            </a:r>
            <a:br>
              <a:rPr lang="en-US" dirty="0" smtClean="0"/>
            </a:br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Conjugate gradient</a:t>
            </a:r>
          </a:p>
          <a:p>
            <a:endParaRPr lang="en-US" sz="3200" dirty="0"/>
          </a:p>
          <a:p>
            <a:pPr lvl="1"/>
            <a:r>
              <a:rPr lang="en-US" sz="2800" dirty="0"/>
              <a:t>update alpha(</a:t>
            </a:r>
            <a:r>
              <a:rPr lang="en-US" sz="2800" dirty="0" err="1"/>
              <a:t>r_i</a:t>
            </a:r>
            <a:r>
              <a:rPr lang="en-US" sz="2800" dirty="0"/>
              <a:t>, </a:t>
            </a:r>
            <a:r>
              <a:rPr lang="en-US" sz="2800" dirty="0" err="1"/>
              <a:t>p_i</a:t>
            </a:r>
            <a:r>
              <a:rPr lang="en-US" sz="2800" dirty="0"/>
              <a:t>, A</a:t>
            </a:r>
            <a:r>
              <a:rPr lang="en-US" sz="2800" dirty="0" smtClean="0"/>
              <a:t>) </a:t>
            </a:r>
            <a:endParaRPr lang="en-US" sz="2800" dirty="0"/>
          </a:p>
          <a:p>
            <a:pPr lvl="1"/>
            <a:r>
              <a:rPr lang="en-US" sz="2800" dirty="0"/>
              <a:t>update x(</a:t>
            </a:r>
            <a:r>
              <a:rPr lang="en-US" sz="2800" dirty="0" err="1"/>
              <a:t>x_i</a:t>
            </a:r>
            <a:r>
              <a:rPr lang="en-US" sz="2800" dirty="0"/>
              <a:t>, </a:t>
            </a:r>
            <a:r>
              <a:rPr lang="en-US" sz="2800" dirty="0" err="1"/>
              <a:t>alpha_i</a:t>
            </a:r>
            <a:r>
              <a:rPr lang="en-US" sz="2800" dirty="0"/>
              <a:t>, </a:t>
            </a:r>
            <a:r>
              <a:rPr lang="en-US" sz="2800" dirty="0" err="1"/>
              <a:t>v_i</a:t>
            </a:r>
            <a:r>
              <a:rPr lang="en-US" sz="2800" dirty="0" smtClean="0"/>
              <a:t>) </a:t>
            </a:r>
            <a:endParaRPr lang="en-US" sz="2800" dirty="0"/>
          </a:p>
          <a:p>
            <a:pPr lvl="1"/>
            <a:r>
              <a:rPr lang="en-US" sz="2800" dirty="0"/>
              <a:t>update r(</a:t>
            </a:r>
            <a:r>
              <a:rPr lang="en-US" sz="2800" dirty="0" err="1"/>
              <a:t>x_i</a:t>
            </a:r>
            <a:r>
              <a:rPr lang="en-US" sz="2800" dirty="0"/>
              <a:t>, </a:t>
            </a:r>
            <a:r>
              <a:rPr lang="en-US" sz="2800" dirty="0" err="1"/>
              <a:t>alpha_i</a:t>
            </a:r>
            <a:r>
              <a:rPr lang="en-US" sz="2800" dirty="0"/>
              <a:t>, </a:t>
            </a:r>
            <a:r>
              <a:rPr lang="en-US" sz="2800" dirty="0" err="1"/>
              <a:t>v_i</a:t>
            </a:r>
            <a:r>
              <a:rPr lang="en-US" sz="2800" dirty="0"/>
              <a:t>, A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r>
              <a:rPr lang="en-US" sz="2800" dirty="0"/>
              <a:t>update v(</a:t>
            </a:r>
            <a:r>
              <a:rPr lang="en-US" sz="2800" dirty="0" err="1"/>
              <a:t>r_i</a:t>
            </a:r>
            <a:r>
              <a:rPr lang="en-US" sz="2800" dirty="0"/>
              <a:t>, </a:t>
            </a:r>
            <a:r>
              <a:rPr lang="en-US" sz="2800" dirty="0" err="1"/>
              <a:t>alpha_i</a:t>
            </a:r>
            <a:r>
              <a:rPr lang="en-US" sz="2800" dirty="0"/>
              <a:t>, </a:t>
            </a:r>
            <a:r>
              <a:rPr lang="en-US" sz="2800" dirty="0" err="1"/>
              <a:t>v_i</a:t>
            </a:r>
            <a:r>
              <a:rPr lang="en-US" sz="2800" dirty="0"/>
              <a:t>, A</a:t>
            </a:r>
            <a:r>
              <a:rPr lang="en-US" sz="2800" dirty="0" smtClean="0"/>
              <a:t>)</a:t>
            </a:r>
          </a:p>
          <a:p>
            <a:pPr lvl="1"/>
            <a:endParaRPr lang="en-US" sz="2800" dirty="0"/>
          </a:p>
          <a:p>
            <a:r>
              <a:rPr lang="en-US" sz="2800" dirty="0"/>
              <a:t>Construction of these functions allow user to insert one full row at a time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9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368968"/>
            <a:ext cx="2947482" cy="4106779"/>
          </a:xfrm>
        </p:spPr>
        <p:txBody>
          <a:bodyPr>
            <a:normAutofit/>
          </a:bodyPr>
          <a:lstStyle/>
          <a:p>
            <a:r>
              <a:rPr lang="en-US" sz="4000" dirty="0"/>
              <a:t>functional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data-parallel implementations of comparative statistics expressed in </a:t>
            </a:r>
            <a:r>
              <a:rPr lang="en-US" sz="3200" dirty="0" smtClean="0"/>
              <a:t>SQL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916566"/>
          </a:xfrm>
        </p:spPr>
        <p:txBody>
          <a:bodyPr>
            <a:normAutofit/>
          </a:bodyPr>
          <a:lstStyle/>
          <a:p>
            <a:r>
              <a:rPr lang="en-US" sz="3200" dirty="0"/>
              <a:t>Mann-Whitney U Test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463" y="1521014"/>
            <a:ext cx="5973148" cy="2074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534" y="3636687"/>
            <a:ext cx="6143875" cy="20101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7003"/>
            <a:ext cx="5634534" cy="19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6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Log-likelihood </a:t>
            </a:r>
            <a:r>
              <a:rPr lang="en-US" dirty="0" smtClean="0"/>
              <a:t>ratios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useful for comparing a subpopulation to an overall population on a particular attributed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592" y="890442"/>
            <a:ext cx="7154087" cy="8741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71836" y="2009092"/>
            <a:ext cx="5944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Example: multinomial distribution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591" y="2776772"/>
            <a:ext cx="6416716" cy="14583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591" y="4479576"/>
            <a:ext cx="4938842" cy="111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4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8"/>
            <a:ext cx="2947482" cy="1491026"/>
          </a:xfrm>
        </p:spPr>
        <p:txBody>
          <a:bodyPr/>
          <a:lstStyle/>
          <a:p>
            <a:r>
              <a:rPr lang="en-US" dirty="0"/>
              <a:t>Resampling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4860912"/>
          </a:xfrm>
        </p:spPr>
        <p:txBody>
          <a:bodyPr>
            <a:normAutofit/>
          </a:bodyPr>
          <a:lstStyle/>
          <a:p>
            <a:r>
              <a:rPr lang="en-US" sz="3200" dirty="0"/>
              <a:t>2 standard resampling </a:t>
            </a:r>
            <a:r>
              <a:rPr lang="en-US" sz="3200" dirty="0" smtClean="0"/>
              <a:t>techniques:</a:t>
            </a:r>
          </a:p>
          <a:p>
            <a:r>
              <a:rPr lang="en-US" sz="3200" dirty="0" smtClean="0"/>
              <a:t>1</a:t>
            </a:r>
            <a:r>
              <a:rPr lang="en-US" sz="2800" dirty="0" smtClean="0"/>
              <a:t>. </a:t>
            </a:r>
            <a:r>
              <a:rPr lang="en-US" sz="2800" b="1" dirty="0"/>
              <a:t>bootstrap</a:t>
            </a:r>
          </a:p>
          <a:p>
            <a:pPr lvl="1"/>
            <a:r>
              <a:rPr lang="en-US" sz="2800" dirty="0"/>
              <a:t>from a population of size N, pick k members randomly, compute statistic; replace subsample with another k random </a:t>
            </a:r>
            <a:r>
              <a:rPr lang="en-US" sz="2800" dirty="0" smtClean="0"/>
              <a:t>member…</a:t>
            </a:r>
          </a:p>
          <a:p>
            <a:pPr lvl="1"/>
            <a:endParaRPr lang="en-US" sz="2800" dirty="0"/>
          </a:p>
          <a:p>
            <a:r>
              <a:rPr lang="en-US" sz="3200" dirty="0" smtClean="0"/>
              <a:t>2</a:t>
            </a:r>
            <a:r>
              <a:rPr lang="en-US" sz="2800" dirty="0" smtClean="0"/>
              <a:t>. </a:t>
            </a:r>
            <a:r>
              <a:rPr lang="en-US" sz="2800" b="1" dirty="0"/>
              <a:t>jackknife</a:t>
            </a:r>
          </a:p>
          <a:p>
            <a:pPr lvl="1"/>
            <a:r>
              <a:rPr lang="en-US" sz="2800" dirty="0"/>
              <a:t>Repeatedly compute statistic by leaving out one or more data items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4864"/>
            <a:ext cx="3449053" cy="247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32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298448"/>
            <a:ext cx="8694821" cy="13484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MAD DBMS requirements?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8969" y="2165202"/>
            <a:ext cx="85504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Easy </a:t>
            </a:r>
            <a:r>
              <a:rPr lang="en-US" sz="3200" dirty="0">
                <a:solidFill>
                  <a:schemeClr val="bg1"/>
                </a:solidFill>
              </a:rPr>
              <a:t>and efficient to put new data source into the </a:t>
            </a:r>
            <a:r>
              <a:rPr lang="en-US" sz="3200" dirty="0" smtClean="0">
                <a:solidFill>
                  <a:schemeClr val="bg1"/>
                </a:solidFill>
              </a:rPr>
              <a:t>warehouse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Make </a:t>
            </a:r>
            <a:r>
              <a:rPr lang="en-US" sz="3200" dirty="0">
                <a:solidFill>
                  <a:schemeClr val="bg1"/>
                </a:solidFill>
              </a:rPr>
              <a:t>physical storage evolution easy and </a:t>
            </a:r>
            <a:r>
              <a:rPr lang="en-US" sz="3200" dirty="0" smtClean="0">
                <a:solidFill>
                  <a:schemeClr val="bg1"/>
                </a:solidFill>
              </a:rPr>
              <a:t>efficient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Provide </a:t>
            </a:r>
            <a:r>
              <a:rPr lang="en-US" sz="3200" dirty="0">
                <a:solidFill>
                  <a:schemeClr val="bg1"/>
                </a:solidFill>
              </a:rPr>
              <a:t>powerful, flexible programming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134464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and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02106"/>
            <a:ext cx="7315200" cy="564682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Require multiple storage mechanisms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1. [early stage]</a:t>
            </a:r>
          </a:p>
          <a:p>
            <a:pPr marL="502920" lvl="1" indent="0">
              <a:buNone/>
            </a:pPr>
            <a:r>
              <a:rPr lang="en-US" sz="2800" dirty="0" smtClean="0"/>
              <a:t>iterate </a:t>
            </a:r>
            <a:r>
              <a:rPr lang="en-US" sz="2800" dirty="0"/>
              <a:t>over tasks frequently; load databases quickly; allow users to run queries directly against external </a:t>
            </a:r>
            <a:r>
              <a:rPr lang="en-US" sz="2800" dirty="0" smtClean="0"/>
              <a:t>tables</a:t>
            </a:r>
          </a:p>
          <a:p>
            <a:r>
              <a:rPr lang="en-US" sz="3200" dirty="0" smtClean="0"/>
              <a:t>2. [for “detail tables”]</a:t>
            </a:r>
            <a:r>
              <a:rPr lang="en-US" sz="3200" dirty="0"/>
              <a:t> </a:t>
            </a:r>
            <a:endParaRPr lang="en-US" sz="3200" dirty="0" smtClean="0"/>
          </a:p>
          <a:p>
            <a:pPr marL="502920" lvl="1" indent="0">
              <a:buNone/>
            </a:pPr>
            <a:r>
              <a:rPr lang="en-US" sz="3000" dirty="0" smtClean="0"/>
              <a:t>well </a:t>
            </a:r>
            <a:r>
              <a:rPr lang="en-US" sz="3000" dirty="0"/>
              <a:t>served by traditional transactional storage </a:t>
            </a:r>
            <a:r>
              <a:rPr lang="en-US" sz="3000" dirty="0" smtClean="0"/>
              <a:t>techniques</a:t>
            </a:r>
            <a:endParaRPr lang="en-US" sz="3200" dirty="0" smtClean="0"/>
          </a:p>
          <a:p>
            <a:r>
              <a:rPr lang="en-US" sz="3200" dirty="0" smtClean="0"/>
              <a:t>3. [for fact tables]</a:t>
            </a:r>
          </a:p>
          <a:p>
            <a:pPr marL="502920" lvl="1" indent="0">
              <a:buNone/>
            </a:pPr>
            <a:r>
              <a:rPr lang="en-US" sz="3000" dirty="0"/>
              <a:t>better served by compressed storage because it handles appends and reads more </a:t>
            </a:r>
            <a:r>
              <a:rPr lang="en-US" sz="3000" dirty="0" smtClean="0"/>
              <a:t>efficiently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99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8"/>
            <a:ext cx="2947482" cy="2758352"/>
          </a:xfrm>
        </p:spPr>
        <p:txBody>
          <a:bodyPr/>
          <a:lstStyle/>
          <a:p>
            <a:r>
              <a:rPr lang="en-US" dirty="0" smtClean="0"/>
              <a:t>MAD DBMS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1" y="2503014"/>
            <a:ext cx="3178758" cy="2156345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431677" y="832024"/>
            <a:ext cx="8214891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500" dirty="0" smtClean="0"/>
              <a:t>loading &amp; unloading 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Parallel access for external tables via Scatter/Gather Streaming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Require coordination with external processes to “feed” in parallel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More</a:t>
            </a:r>
            <a:r>
              <a:rPr lang="en-US" sz="2400" dirty="0" smtClean="0"/>
              <a:t> </a:t>
            </a:r>
          </a:p>
          <a:p>
            <a:r>
              <a:rPr lang="en-US" sz="2800" dirty="0" smtClean="0"/>
              <a:t>Support transformations written in SQL </a:t>
            </a:r>
          </a:p>
          <a:p>
            <a:r>
              <a:rPr lang="en-US" sz="2800" dirty="0" smtClean="0"/>
              <a:t>Support </a:t>
            </a:r>
            <a:r>
              <a:rPr lang="en-US" sz="2800" dirty="0" err="1" smtClean="0"/>
              <a:t>MapReduce</a:t>
            </a:r>
            <a:r>
              <a:rPr lang="en-US" sz="2800" dirty="0" smtClean="0"/>
              <a:t> scripting in DBMS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752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8"/>
            <a:ext cx="2947482" cy="2149198"/>
          </a:xfrm>
        </p:spPr>
        <p:txBody>
          <a:bodyPr/>
          <a:lstStyle/>
          <a:p>
            <a:r>
              <a:rPr lang="en-US" dirty="0"/>
              <a:t>MAD </a:t>
            </a:r>
            <a:r>
              <a:rPr lang="en-US" dirty="0" smtClean="0"/>
              <a:t>DBMS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Support external tables</a:t>
            </a:r>
          </a:p>
          <a:p>
            <a:r>
              <a:rPr lang="en-US" sz="2800" dirty="0"/>
              <a:t>traditional “heap” storage format for frequent updates </a:t>
            </a:r>
            <a:r>
              <a:rPr lang="en-US" sz="2800" dirty="0" smtClean="0"/>
              <a:t>data</a:t>
            </a:r>
          </a:p>
          <a:p>
            <a:r>
              <a:rPr lang="en-US" sz="2800" dirty="0"/>
              <a:t>Highly-compressed “append-only” (AO) table feature for data with no updates</a:t>
            </a:r>
          </a:p>
          <a:p>
            <a:pPr lvl="1"/>
            <a:r>
              <a:rPr lang="en-US" sz="2400" dirty="0"/>
              <a:t>With compression off: bulk loads run quickly</a:t>
            </a:r>
          </a:p>
          <a:p>
            <a:pPr lvl="1"/>
            <a:r>
              <a:rPr lang="en-US" sz="2400" dirty="0"/>
              <a:t>With most aggressive compression: use as little space as possible</a:t>
            </a:r>
          </a:p>
          <a:p>
            <a:pPr lvl="1"/>
            <a:r>
              <a:rPr lang="en-US" sz="2400" dirty="0"/>
              <a:t>With medium compression: improved table scan time with slower </a:t>
            </a:r>
            <a:r>
              <a:rPr lang="en-US" sz="2400" dirty="0" smtClean="0"/>
              <a:t>loads</a:t>
            </a:r>
            <a:endParaRPr lang="en-US" sz="24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1" y="2759688"/>
            <a:ext cx="3178758" cy="215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9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8"/>
            <a:ext cx="2947482" cy="1779784"/>
          </a:xfrm>
        </p:spPr>
        <p:txBody>
          <a:bodyPr/>
          <a:lstStyle/>
          <a:p>
            <a:r>
              <a:rPr lang="en-US" dirty="0"/>
              <a:t>MAD DBMS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1" y="352926"/>
            <a:ext cx="7820526" cy="6208295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Multiple ways to partition tables:</a:t>
            </a:r>
          </a:p>
          <a:p>
            <a:pPr lvl="1"/>
            <a:r>
              <a:rPr lang="en-US" sz="3200" dirty="0"/>
              <a:t>distribution policy</a:t>
            </a:r>
          </a:p>
          <a:p>
            <a:pPr lvl="1"/>
            <a:r>
              <a:rPr lang="en-US" sz="3200" dirty="0"/>
              <a:t>partitioning policy (for a table)</a:t>
            </a:r>
          </a:p>
          <a:p>
            <a:pPr lvl="2"/>
            <a:r>
              <a:rPr lang="en-US" sz="2800" dirty="0"/>
              <a:t>range partitioning policy</a:t>
            </a:r>
          </a:p>
          <a:p>
            <a:pPr lvl="2"/>
            <a:r>
              <a:rPr lang="en-US" sz="2800" dirty="0"/>
              <a:t>list partitioning </a:t>
            </a:r>
            <a:r>
              <a:rPr lang="en-US" sz="2800" dirty="0" smtClean="0"/>
              <a:t>policy</a:t>
            </a:r>
          </a:p>
          <a:p>
            <a:pPr lvl="2"/>
            <a:endParaRPr lang="en-US" sz="2800" dirty="0"/>
          </a:p>
          <a:p>
            <a:pPr lvl="2"/>
            <a:endParaRPr lang="en-US" sz="2800" dirty="0" smtClean="0"/>
          </a:p>
          <a:p>
            <a:pPr lvl="2"/>
            <a:endParaRPr lang="en-US" sz="2800" dirty="0"/>
          </a:p>
          <a:p>
            <a:pPr lvl="2"/>
            <a:endParaRPr lang="en-US" sz="2800" dirty="0" smtClean="0"/>
          </a:p>
          <a:p>
            <a:pPr lvl="2"/>
            <a:endParaRPr lang="en-US" sz="2800" dirty="0"/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endParaRPr lang="en-US" sz="2800" dirty="0"/>
          </a:p>
          <a:p>
            <a:pPr marL="0" indent="0">
              <a:buNone/>
            </a:pPr>
            <a:r>
              <a:rPr lang="en-US" sz="2400" dirty="0" smtClean="0"/>
              <a:t>    Note </a:t>
            </a:r>
            <a:r>
              <a:rPr lang="en-US" sz="2400" dirty="0"/>
              <a:t>that partitioning structure is completely </a:t>
            </a:r>
            <a:r>
              <a:rPr lang="en-US" sz="2400" dirty="0" smtClean="0"/>
              <a:t>mutable</a:t>
            </a:r>
            <a:endParaRPr lang="en-US" sz="24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1" y="2346255"/>
            <a:ext cx="3178758" cy="21563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281" y="5017131"/>
            <a:ext cx="3063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Partition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479" y="2795039"/>
            <a:ext cx="5378700" cy="302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9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collect, leverage data in multiple organizational units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814" y="190483"/>
            <a:ext cx="3552111" cy="3287028"/>
          </a:xfrm>
        </p:spPr>
      </p:pic>
      <p:sp>
        <p:nvSpPr>
          <p:cNvPr id="6" name="TextBox 5"/>
          <p:cNvSpPr txBox="1"/>
          <p:nvPr/>
        </p:nvSpPr>
        <p:spPr>
          <a:xfrm>
            <a:off x="6991925" y="368968"/>
            <a:ext cx="47990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Data:</a:t>
            </a:r>
          </a:p>
          <a:p>
            <a:endParaRPr lang="en-US" sz="2800" dirty="0"/>
          </a:p>
          <a:p>
            <a:r>
              <a:rPr lang="en-US" sz="2800" dirty="0"/>
              <a:t>Fox Audience </a:t>
            </a:r>
            <a:r>
              <a:rPr lang="en-US" sz="2800" dirty="0" smtClean="0"/>
              <a:t>Network</a:t>
            </a:r>
          </a:p>
          <a:p>
            <a:endParaRPr lang="en-US" sz="2800" dirty="0"/>
          </a:p>
          <a:p>
            <a:r>
              <a:rPr lang="en-US" sz="2800" dirty="0"/>
              <a:t>using </a:t>
            </a:r>
            <a:r>
              <a:rPr lang="en-US" sz="2800" b="1" dirty="0" err="1"/>
              <a:t>Greenplum</a:t>
            </a:r>
            <a:r>
              <a:rPr lang="en-US" sz="2800" dirty="0"/>
              <a:t> parallel database system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97178" y="3477511"/>
            <a:ext cx="82937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Motivation ?</a:t>
            </a:r>
          </a:p>
          <a:p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Cheap storage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Growing number of large-scale databases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Value of data analysis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Complement statisticians with software skills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925" y="3079733"/>
            <a:ext cx="39624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6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16968" y="529389"/>
            <a:ext cx="4401152" cy="5459931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EDW</a:t>
            </a:r>
          </a:p>
          <a:p>
            <a:r>
              <a:rPr lang="en-US" sz="2800" dirty="0"/>
              <a:t>enterprise data </a:t>
            </a:r>
            <a:r>
              <a:rPr lang="en-US" sz="2800" dirty="0" smtClean="0"/>
              <a:t>warehouse</a:t>
            </a:r>
          </a:p>
          <a:p>
            <a:endParaRPr lang="en-US" sz="2800" dirty="0"/>
          </a:p>
          <a:p>
            <a:r>
              <a:rPr lang="en-US" sz="2800" dirty="0" smtClean="0"/>
              <a:t>Problems?</a:t>
            </a:r>
          </a:p>
          <a:p>
            <a:r>
              <a:rPr lang="en-US" sz="2400" dirty="0" smtClean="0"/>
              <a:t>discourage </a:t>
            </a:r>
            <a:r>
              <a:rPr lang="en-US" sz="2400" dirty="0"/>
              <a:t>integration of uncleaned new data </a:t>
            </a:r>
            <a:r>
              <a:rPr lang="en-US" sz="2400" dirty="0" smtClean="0"/>
              <a:t>sources</a:t>
            </a:r>
          </a:p>
          <a:p>
            <a:r>
              <a:rPr lang="en-US" sz="2400" dirty="0" smtClean="0"/>
              <a:t>“architected environment”</a:t>
            </a:r>
          </a:p>
          <a:p>
            <a:r>
              <a:rPr lang="en-US" sz="2400" dirty="0" smtClean="0"/>
              <a:t>Based on long-range design and planning</a:t>
            </a:r>
          </a:p>
          <a:p>
            <a:r>
              <a:rPr lang="en-US" sz="2400" dirty="0" smtClean="0"/>
              <a:t>Limited statistical functionalities</a:t>
            </a:r>
          </a:p>
          <a:p>
            <a:r>
              <a:rPr lang="en-US" sz="2400" dirty="0" smtClean="0"/>
              <a:t>Require data to fit in RAM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8127" y="868680"/>
            <a:ext cx="4042610" cy="512064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OLAP &amp; data cubes</a:t>
            </a:r>
          </a:p>
          <a:p>
            <a:r>
              <a:rPr lang="en-US" sz="2400" dirty="0" smtClean="0"/>
              <a:t>Provides descriptive statistics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994" y="3559229"/>
            <a:ext cx="3737779" cy="18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81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br>
              <a:rPr lang="en-US" dirty="0" smtClean="0"/>
            </a:br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5517" y="917696"/>
            <a:ext cx="4058652" cy="707127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MapReduce</a:t>
            </a:r>
            <a:r>
              <a:rPr lang="en-US" sz="3200" dirty="0" smtClean="0"/>
              <a:t> and Parallel programming</a:t>
            </a:r>
          </a:p>
          <a:p>
            <a:r>
              <a:rPr lang="en-US" sz="2800" dirty="0" smtClean="0"/>
              <a:t>Data-parallel fashion via summations</a:t>
            </a:r>
          </a:p>
          <a:p>
            <a:endParaRPr lang="en-US" sz="3200" dirty="0" smtClean="0"/>
          </a:p>
          <a:p>
            <a:r>
              <a:rPr lang="en-US" sz="3200" dirty="0" smtClean="0"/>
              <a:t>Data mining and Analytics</a:t>
            </a:r>
          </a:p>
          <a:p>
            <a:r>
              <a:rPr lang="en-US" sz="2800" dirty="0"/>
              <a:t>correspond to only statistical libraries that ship with a stat package</a:t>
            </a:r>
          </a:p>
          <a:p>
            <a:endParaRPr lang="en-US" sz="24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79"/>
            <a:ext cx="3474720" cy="413645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Statistical packages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Spreadsheets</a:t>
            </a:r>
          </a:p>
          <a:p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636" y="1828802"/>
            <a:ext cx="1475670" cy="6054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883" y="2138645"/>
            <a:ext cx="1642752" cy="9227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635" y="2929984"/>
            <a:ext cx="1228726" cy="9286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320" y="4578697"/>
            <a:ext cx="2408320" cy="134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 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54" y="864108"/>
            <a:ext cx="8373978" cy="51206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Objectives:</a:t>
            </a:r>
          </a:p>
          <a:p>
            <a:r>
              <a:rPr lang="en-US" sz="2800" dirty="0" smtClean="0"/>
              <a:t>1. get </a:t>
            </a:r>
            <a:r>
              <a:rPr lang="en-US" sz="2800" dirty="0"/>
              <a:t>the data into the warehouse as soon as possible</a:t>
            </a:r>
            <a:br>
              <a:rPr lang="en-US" sz="2800" dirty="0"/>
            </a:br>
            <a:r>
              <a:rPr lang="en-US" sz="2800" dirty="0"/>
              <a:t>2. intelligent cleaning of data</a:t>
            </a:r>
            <a:br>
              <a:rPr lang="en-US" sz="2800" dirty="0"/>
            </a:br>
            <a:r>
              <a:rPr lang="en-US" sz="2800" dirty="0"/>
              <a:t>3. intelligent integration of </a:t>
            </a:r>
            <a:r>
              <a:rPr lang="en-US" sz="2800" dirty="0" smtClean="0"/>
              <a:t>data</a:t>
            </a:r>
          </a:p>
          <a:p>
            <a:endParaRPr lang="en-US" sz="2800" dirty="0"/>
          </a:p>
          <a:p>
            <a:r>
              <a:rPr lang="en-US" sz="3200" dirty="0" smtClean="0"/>
              <a:t>3 layer approach</a:t>
            </a:r>
            <a:endParaRPr lang="en-US" sz="2800" dirty="0" smtClean="0"/>
          </a:p>
          <a:p>
            <a:r>
              <a:rPr lang="en-US" sz="2800" dirty="0" smtClean="0"/>
              <a:t>1. staging schema</a:t>
            </a:r>
          </a:p>
          <a:p>
            <a:r>
              <a:rPr lang="en-US" sz="2800" dirty="0" smtClean="0"/>
              <a:t>2. production data warehouse schema</a:t>
            </a:r>
          </a:p>
          <a:p>
            <a:r>
              <a:rPr lang="en-US" sz="2800" dirty="0" smtClean="0"/>
              <a:t>3. reporting schema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933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class of schema: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</a:t>
            </a:r>
            <a:r>
              <a:rPr lang="en-US" dirty="0" smtClean="0"/>
              <a:t>andbox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sandbox?</a:t>
            </a:r>
            <a:endParaRPr lang="en-US" sz="3200" dirty="0"/>
          </a:p>
          <a:p>
            <a:r>
              <a:rPr lang="en-US" sz="2800" dirty="0">
                <a:solidFill>
                  <a:schemeClr val="tx1"/>
                </a:solidFill>
              </a:rPr>
              <a:t>used for managing experimental processes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1. track and record work and work products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2. materialize query results and reuse the results later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924428"/>
            <a:ext cx="3477110" cy="2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0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Layers of abstraction in traditional SQL database</a:t>
            </a:r>
          </a:p>
          <a:p>
            <a:r>
              <a:rPr lang="en-US" sz="3200" dirty="0" smtClean="0"/>
              <a:t>1. Simple arithmetic</a:t>
            </a:r>
          </a:p>
          <a:p>
            <a:r>
              <a:rPr lang="en-US" sz="3200" dirty="0" smtClean="0"/>
              <a:t>2. Vector arithmetic</a:t>
            </a:r>
          </a:p>
          <a:p>
            <a:r>
              <a:rPr lang="en-US" sz="3200" dirty="0" smtClean="0"/>
              <a:t>3. Functions</a:t>
            </a:r>
          </a:p>
          <a:p>
            <a:r>
              <a:rPr lang="en-US" sz="3200" dirty="0" smtClean="0"/>
              <a:t>4. </a:t>
            </a:r>
            <a:r>
              <a:rPr lang="en-US" sz="3200" dirty="0" err="1" smtClean="0"/>
              <a:t>Functionals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344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 and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2" y="864108"/>
            <a:ext cx="7815626" cy="51206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Matrix addition: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Matrix transpose: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Matrix-matrix multiplication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714" y="1935430"/>
            <a:ext cx="5402436" cy="10804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714" y="3701722"/>
            <a:ext cx="7491801" cy="12392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714" y="5450311"/>
            <a:ext cx="7491801" cy="110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Tf-idf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document similarity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009" y="938163"/>
            <a:ext cx="7350595" cy="16285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112" y="2586095"/>
            <a:ext cx="4708388" cy="31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89</TotalTime>
  <Words>504</Words>
  <Application>Microsoft Office PowerPoint</Application>
  <PresentationFormat>Widescreen</PresentationFormat>
  <Paragraphs>136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Corbel</vt:lpstr>
      <vt:lpstr>Wingdings 2</vt:lpstr>
      <vt:lpstr>Frame</vt:lpstr>
      <vt:lpstr>MAD skills: New Analysis Practices for Big Data 2009</vt:lpstr>
      <vt:lpstr>Trend:  collect, leverage data in multiple organizational units</vt:lpstr>
      <vt:lpstr>background</vt:lpstr>
      <vt:lpstr>Background continue…</vt:lpstr>
      <vt:lpstr>MAD database design</vt:lpstr>
      <vt:lpstr>Fourth class of schema:  Sandbox </vt:lpstr>
      <vt:lpstr>Data parallel statistics</vt:lpstr>
      <vt:lpstr>Vectors and Matrices</vt:lpstr>
      <vt:lpstr>Tf-idf  document similarity  </vt:lpstr>
      <vt:lpstr>Matrix based analytical methods</vt:lpstr>
      <vt:lpstr>Matrix based analytical methods continue…</vt:lpstr>
      <vt:lpstr>functional:   data-parallel implementations of comparative statistics expressed in SQL</vt:lpstr>
      <vt:lpstr>Log-likelihood ratios  useful for comparing a subpopulation to an overall population on a particular attributed </vt:lpstr>
      <vt:lpstr>Resampling techniques</vt:lpstr>
      <vt:lpstr>MAD DBMS requirements? </vt:lpstr>
      <vt:lpstr>Storage and partitioning</vt:lpstr>
      <vt:lpstr>MAD DBMS    </vt:lpstr>
      <vt:lpstr>MAD DBMS  </vt:lpstr>
      <vt:lpstr>MAD DBMS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 skills: New Analysis Practices for Big Data 2009</dc:title>
  <dc:creator>Sun, Yue</dc:creator>
  <cp:lastModifiedBy>Sun, Yue</cp:lastModifiedBy>
  <cp:revision>10</cp:revision>
  <dcterms:created xsi:type="dcterms:W3CDTF">2017-12-02T22:32:37Z</dcterms:created>
  <dcterms:modified xsi:type="dcterms:W3CDTF">2017-12-03T00:02:22Z</dcterms:modified>
</cp:coreProperties>
</file>