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8"/>
  </p:notesMasterIdLst>
  <p:sldIdLst>
    <p:sldId id="256" r:id="rId2"/>
    <p:sldId id="351" r:id="rId3"/>
    <p:sldId id="347" r:id="rId4"/>
    <p:sldId id="316" r:id="rId5"/>
    <p:sldId id="355" r:id="rId6"/>
    <p:sldId id="364" r:id="rId7"/>
    <p:sldId id="353" r:id="rId8"/>
    <p:sldId id="357" r:id="rId9"/>
    <p:sldId id="328" r:id="rId10"/>
    <p:sldId id="359" r:id="rId11"/>
    <p:sldId id="330" r:id="rId12"/>
    <p:sldId id="331" r:id="rId13"/>
    <p:sldId id="332" r:id="rId14"/>
    <p:sldId id="360" r:id="rId15"/>
    <p:sldId id="333" r:id="rId16"/>
    <p:sldId id="334" r:id="rId17"/>
    <p:sldId id="338" r:id="rId18"/>
    <p:sldId id="264" r:id="rId19"/>
    <p:sldId id="340" r:id="rId20"/>
    <p:sldId id="342" r:id="rId21"/>
    <p:sldId id="343" r:id="rId22"/>
    <p:sldId id="260" r:id="rId23"/>
    <p:sldId id="303" r:id="rId24"/>
    <p:sldId id="299" r:id="rId25"/>
    <p:sldId id="300" r:id="rId26"/>
    <p:sldId id="301" r:id="rId27"/>
    <p:sldId id="362" r:id="rId28"/>
    <p:sldId id="326" r:id="rId29"/>
    <p:sldId id="325" r:id="rId30"/>
    <p:sldId id="292" r:id="rId31"/>
    <p:sldId id="302" r:id="rId32"/>
    <p:sldId id="297" r:id="rId33"/>
    <p:sldId id="306" r:id="rId34"/>
    <p:sldId id="289" r:id="rId35"/>
    <p:sldId id="345" r:id="rId36"/>
    <p:sldId id="259" r:id="rId3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u Huang" initials="SH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695"/>
    <a:srgbClr val="F2B800"/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8" autoAdjust="0"/>
    <p:restoredTop sz="72593" autoAdjust="0"/>
  </p:normalViewPr>
  <p:slideViewPr>
    <p:cSldViewPr snapToGrid="0">
      <p:cViewPr varScale="1">
        <p:scale>
          <a:sx n="65" d="100"/>
          <a:sy n="65" d="100"/>
        </p:scale>
        <p:origin x="1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90BCB02-C34F-4CF9-9B01-C151552CD372}" type="datetimeFigureOut">
              <a:rPr lang="en-US" smtClean="0"/>
              <a:t>12/3/17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3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1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850C353-9E83-4236-BBCD-40B5066D0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4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91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6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82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52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81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72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21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8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6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10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1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2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03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99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19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5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99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61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67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568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58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3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50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722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518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3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286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67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52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31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20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09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91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27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0C353-9E83-4236-BBCD-40B5066D05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4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C83C-9813-43F6-BA5D-73E216BF97EA}" type="datetime1">
              <a:rPr lang="en-US" smtClean="0"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02DF-FAE6-403F-82C2-749FE65E4694}" type="datetime1">
              <a:rPr lang="en-US" smtClean="0"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1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3706-F6BD-482F-A1AD-5771802263DC}" type="datetime1">
              <a:rPr lang="en-US" smtClean="0"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0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47DD-3314-4774-9516-A2A99A448FDA}" type="datetime1">
              <a:rPr lang="en-US" smtClean="0"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6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5170-E84F-4999-B69E-C63DB1B933D9}" type="datetime1">
              <a:rPr lang="en-US" smtClean="0"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52DD-3416-478F-8773-C51D63DBA7DA}" type="datetime1">
              <a:rPr lang="en-US" smtClean="0"/>
              <a:t>12/3/17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1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0138-71D3-475F-93F6-1B1121FC9EB3}" type="datetime1">
              <a:rPr lang="en-US" smtClean="0"/>
              <a:t>12/3/17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0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ABA-8A13-4C2D-99AC-CDB12DDD4279}" type="datetime1">
              <a:rPr lang="en-US" smtClean="0"/>
              <a:t>12/3/17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3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0EC0-3313-4DD5-960F-8E591020B0CE}" type="datetime1">
              <a:rPr lang="en-US" smtClean="0"/>
              <a:t>12/3/17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B1A9-43E4-4EF8-B1A9-E61B7387DF5E}" type="datetime1">
              <a:rPr lang="en-US" smtClean="0"/>
              <a:t>12/3/17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74F3-0BC4-491D-B9A9-60A90766337B}" type="datetime1">
              <a:rPr lang="en-US" smtClean="0"/>
              <a:t>12/3/17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5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48A1-8C06-4857-9FF1-1A796C2CF0E5}" type="datetime1">
              <a:rPr lang="en-US" smtClean="0"/>
              <a:t>12/3/17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CECCE-2625-4AB5-8C1A-2BB9559D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gif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4" Type="http://schemas.openxmlformats.org/officeDocument/2006/relationships/image" Target="../media/image230.png"/><Relationship Id="rId5" Type="http://schemas.openxmlformats.org/officeDocument/2006/relationships/image" Target="../media/image241.png"/><Relationship Id="rId6" Type="http://schemas.openxmlformats.org/officeDocument/2006/relationships/image" Target="../media/image25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4" Type="http://schemas.openxmlformats.org/officeDocument/2006/relationships/image" Target="../media/image270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4" Type="http://schemas.openxmlformats.org/officeDocument/2006/relationships/image" Target="../media/image291.png"/><Relationship Id="rId5" Type="http://schemas.openxmlformats.org/officeDocument/2006/relationships/image" Target="../media/image301.png"/><Relationship Id="rId6" Type="http://schemas.openxmlformats.org/officeDocument/2006/relationships/image" Target="../media/image311.png"/><Relationship Id="rId7" Type="http://schemas.openxmlformats.org/officeDocument/2006/relationships/image" Target="../media/image321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1.png"/><Relationship Id="rId12" Type="http://schemas.openxmlformats.org/officeDocument/2006/relationships/image" Target="../media/image391.png"/><Relationship Id="rId13" Type="http://schemas.openxmlformats.org/officeDocument/2006/relationships/image" Target="../media/image401.png"/><Relationship Id="rId14" Type="http://schemas.openxmlformats.org/officeDocument/2006/relationships/image" Target="../media/image411.png"/><Relationship Id="rId15" Type="http://schemas.openxmlformats.org/officeDocument/2006/relationships/image" Target="../media/image42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0.png"/><Relationship Id="rId4" Type="http://schemas.openxmlformats.org/officeDocument/2006/relationships/image" Target="../media/image300.png"/><Relationship Id="rId5" Type="http://schemas.openxmlformats.org/officeDocument/2006/relationships/image" Target="../media/image310.png"/><Relationship Id="rId6" Type="http://schemas.openxmlformats.org/officeDocument/2006/relationships/image" Target="../media/image320.png"/><Relationship Id="rId7" Type="http://schemas.openxmlformats.org/officeDocument/2006/relationships/image" Target="../media/image330.png"/><Relationship Id="rId8" Type="http://schemas.openxmlformats.org/officeDocument/2006/relationships/image" Target="../media/image340.png"/><Relationship Id="rId9" Type="http://schemas.openxmlformats.org/officeDocument/2006/relationships/image" Target="../media/image350.png"/><Relationship Id="rId10" Type="http://schemas.openxmlformats.org/officeDocument/2006/relationships/image" Target="../media/image37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20" Type="http://schemas.openxmlformats.org/officeDocument/2006/relationships/image" Target="../media/image73.png"/><Relationship Id="rId21" Type="http://schemas.openxmlformats.org/officeDocument/2006/relationships/image" Target="../media/image74.png"/><Relationship Id="rId22" Type="http://schemas.openxmlformats.org/officeDocument/2006/relationships/image" Target="../media/image75.png"/><Relationship Id="rId23" Type="http://schemas.openxmlformats.org/officeDocument/2006/relationships/image" Target="../media/image76.png"/><Relationship Id="rId24" Type="http://schemas.openxmlformats.org/officeDocument/2006/relationships/image" Target="../media/image77.png"/><Relationship Id="rId25" Type="http://schemas.openxmlformats.org/officeDocument/2006/relationships/image" Target="../media/image23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68.png"/><Relationship Id="rId16" Type="http://schemas.openxmlformats.org/officeDocument/2006/relationships/image" Target="../media/image69.png"/><Relationship Id="rId17" Type="http://schemas.openxmlformats.org/officeDocument/2006/relationships/image" Target="../media/image70.png"/><Relationship Id="rId18" Type="http://schemas.openxmlformats.org/officeDocument/2006/relationships/image" Target="../media/image71.png"/><Relationship Id="rId19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e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orpheus-db.github.io/" TargetMode="External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4" Type="http://schemas.openxmlformats.org/officeDocument/2006/relationships/image" Target="../media/image200.png"/><Relationship Id="rId5" Type="http://schemas.openxmlformats.org/officeDocument/2006/relationships/image" Target="../media/image210.png"/><Relationship Id="rId6" Type="http://schemas.openxmlformats.org/officeDocument/2006/relationships/image" Target="../media/image2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4" Type="http://schemas.openxmlformats.org/officeDocument/2006/relationships/image" Target="../media/image250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0.png"/><Relationship Id="rId1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0.png"/><Relationship Id="rId4" Type="http://schemas.openxmlformats.org/officeDocument/2006/relationships/image" Target="../media/image370.png"/><Relationship Id="rId5" Type="http://schemas.openxmlformats.org/officeDocument/2006/relationships/image" Target="../media/image380.png"/><Relationship Id="rId6" Type="http://schemas.openxmlformats.org/officeDocument/2006/relationships/image" Target="../media/image390.png"/><Relationship Id="rId7" Type="http://schemas.openxmlformats.org/officeDocument/2006/relationships/image" Target="../media/image400.png"/><Relationship Id="rId8" Type="http://schemas.openxmlformats.org/officeDocument/2006/relationships/image" Target="../media/image410.png"/><Relationship Id="rId9" Type="http://schemas.openxmlformats.org/officeDocument/2006/relationships/image" Target="../media/image420.png"/><Relationship Id="rId10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0.png"/><Relationship Id="rId20" Type="http://schemas.openxmlformats.org/officeDocument/2006/relationships/image" Target="../media/image540.png"/><Relationship Id="rId10" Type="http://schemas.openxmlformats.org/officeDocument/2006/relationships/image" Target="../media/image420.png"/><Relationship Id="rId11" Type="http://schemas.openxmlformats.org/officeDocument/2006/relationships/image" Target="../media/image460.png"/><Relationship Id="rId12" Type="http://schemas.openxmlformats.org/officeDocument/2006/relationships/image" Target="../media/image470.png"/><Relationship Id="rId13" Type="http://schemas.openxmlformats.org/officeDocument/2006/relationships/image" Target="../media/image480.png"/><Relationship Id="rId14" Type="http://schemas.openxmlformats.org/officeDocument/2006/relationships/image" Target="../media/image490.png"/><Relationship Id="rId15" Type="http://schemas.openxmlformats.org/officeDocument/2006/relationships/image" Target="../media/image500.png"/><Relationship Id="rId16" Type="http://schemas.openxmlformats.org/officeDocument/2006/relationships/image" Target="../media/image510.png"/><Relationship Id="rId17" Type="http://schemas.openxmlformats.org/officeDocument/2006/relationships/image" Target="../media/image520.png"/><Relationship Id="rId18" Type="http://schemas.openxmlformats.org/officeDocument/2006/relationships/image" Target="../media/image23.png"/><Relationship Id="rId19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jpeg"/><Relationship Id="rId4" Type="http://schemas.openxmlformats.org/officeDocument/2006/relationships/image" Target="../media/image360.png"/><Relationship Id="rId5" Type="http://schemas.openxmlformats.org/officeDocument/2006/relationships/image" Target="../media/image370.png"/><Relationship Id="rId6" Type="http://schemas.openxmlformats.org/officeDocument/2006/relationships/image" Target="../media/image380.png"/><Relationship Id="rId7" Type="http://schemas.openxmlformats.org/officeDocument/2006/relationships/image" Target="../media/image390.png"/><Relationship Id="rId8" Type="http://schemas.openxmlformats.org/officeDocument/2006/relationships/image" Target="../media/image400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0.png"/><Relationship Id="rId20" Type="http://schemas.openxmlformats.org/officeDocument/2006/relationships/image" Target="../media/image54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10" Type="http://schemas.openxmlformats.org/officeDocument/2006/relationships/image" Target="../media/image420.png"/><Relationship Id="rId11" Type="http://schemas.openxmlformats.org/officeDocument/2006/relationships/image" Target="../media/image460.png"/><Relationship Id="rId12" Type="http://schemas.openxmlformats.org/officeDocument/2006/relationships/image" Target="../media/image470.png"/><Relationship Id="rId13" Type="http://schemas.openxmlformats.org/officeDocument/2006/relationships/image" Target="../media/image480.png"/><Relationship Id="rId14" Type="http://schemas.openxmlformats.org/officeDocument/2006/relationships/image" Target="../media/image490.png"/><Relationship Id="rId15" Type="http://schemas.openxmlformats.org/officeDocument/2006/relationships/image" Target="../media/image500.png"/><Relationship Id="rId16" Type="http://schemas.openxmlformats.org/officeDocument/2006/relationships/image" Target="../media/image510.png"/><Relationship Id="rId17" Type="http://schemas.openxmlformats.org/officeDocument/2006/relationships/image" Target="../media/image520.png"/><Relationship Id="rId18" Type="http://schemas.openxmlformats.org/officeDocument/2006/relationships/image" Target="../media/image23.png"/><Relationship Id="rId19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jpeg"/><Relationship Id="rId4" Type="http://schemas.openxmlformats.org/officeDocument/2006/relationships/image" Target="../media/image360.png"/><Relationship Id="rId5" Type="http://schemas.openxmlformats.org/officeDocument/2006/relationships/image" Target="../media/image370.png"/><Relationship Id="rId6" Type="http://schemas.openxmlformats.org/officeDocument/2006/relationships/image" Target="../media/image380.png"/><Relationship Id="rId7" Type="http://schemas.openxmlformats.org/officeDocument/2006/relationships/image" Target="../media/image390.png"/><Relationship Id="rId8" Type="http://schemas.openxmlformats.org/officeDocument/2006/relationships/image" Target="../media/image4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43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OrpheusDB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Bolt-on Versioning for Relational 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14010"/>
            <a:ext cx="9144000" cy="1655762"/>
          </a:xfrm>
        </p:spPr>
        <p:txBody>
          <a:bodyPr/>
          <a:lstStyle/>
          <a:p>
            <a:r>
              <a:rPr lang="en-US" dirty="0" smtClean="0"/>
              <a:t>Silu Huang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Liqi</a:t>
            </a:r>
            <a:r>
              <a:rPr lang="en-US" dirty="0" smtClean="0"/>
              <a:t> Xu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Jialin</a:t>
            </a:r>
            <a:r>
              <a:rPr lang="en-US" dirty="0" smtClean="0"/>
              <a:t> Liu</a:t>
            </a:r>
            <a:r>
              <a:rPr lang="en-US" baseline="30000" dirty="0" smtClean="0"/>
              <a:t>1</a:t>
            </a:r>
            <a:r>
              <a:rPr lang="en-US" dirty="0" smtClean="0"/>
              <a:t>, Aaron J. Elmore</a:t>
            </a:r>
            <a:r>
              <a:rPr lang="en-US" baseline="30000" dirty="0" smtClean="0"/>
              <a:t>2</a:t>
            </a:r>
            <a:r>
              <a:rPr lang="en-US" dirty="0" smtClean="0"/>
              <a:t>, Aditya Parameswaran</a:t>
            </a:r>
            <a:r>
              <a:rPr lang="en-US" baseline="30000" dirty="0" smtClean="0"/>
              <a:t>1</a:t>
            </a:r>
          </a:p>
          <a:p>
            <a:r>
              <a:rPr lang="en-US" baseline="30000" dirty="0" smtClean="0"/>
              <a:t>1</a:t>
            </a:r>
            <a:r>
              <a:rPr lang="en-US" dirty="0" smtClean="0"/>
              <a:t>University of Illinois (UIUC)      </a:t>
            </a:r>
            <a:r>
              <a:rPr lang="en-US" baseline="30000" dirty="0" smtClean="0"/>
              <a:t>2</a:t>
            </a:r>
            <a:r>
              <a:rPr lang="en-US" dirty="0" smtClean="0"/>
              <a:t>University of Chicago</a:t>
            </a:r>
            <a:endParaRPr lang="en-US" dirty="0"/>
          </a:p>
        </p:txBody>
      </p:sp>
      <p:pic>
        <p:nvPicPr>
          <p:cNvPr id="5" name="Picture 2" descr="Image result for uiu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8" y="5257800"/>
            <a:ext cx="1178536" cy="15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uchicago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57" y="5257800"/>
            <a:ext cx="1316766" cy="15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241" t="2960"/>
          <a:stretch/>
        </p:blipFill>
        <p:spPr>
          <a:xfrm>
            <a:off x="4105400" y="656133"/>
            <a:ext cx="4170020" cy="13722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15" y="311337"/>
            <a:ext cx="11210366" cy="1325563"/>
          </a:xfrm>
        </p:spPr>
        <p:txBody>
          <a:bodyPr/>
          <a:lstStyle/>
          <a:p>
            <a:r>
              <a:rPr lang="en-US" b="1" dirty="0" smtClean="0"/>
              <a:t>Outline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10</a:t>
            </a:fld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27486" cy="4351338"/>
          </a:xfrm>
        </p:spPr>
        <p:txBody>
          <a:bodyPr>
            <a:normAutofit/>
          </a:bodyPr>
          <a:lstStyle/>
          <a:p>
            <a:r>
              <a:rPr lang="en-US" altLang="zh-CN" sz="3200" dirty="0" err="1">
                <a:solidFill>
                  <a:schemeClr val="bg2"/>
                </a:solidFill>
              </a:rPr>
              <a:t>Strawman</a:t>
            </a:r>
            <a:r>
              <a:rPr lang="en-US" altLang="zh-CN" sz="3200" dirty="0">
                <a:solidFill>
                  <a:schemeClr val="bg2"/>
                </a:solidFill>
              </a:rPr>
              <a:t> Approach</a:t>
            </a:r>
          </a:p>
          <a:p>
            <a:pPr marL="457200" lvl="1" indent="0">
              <a:buNone/>
            </a:pPr>
            <a:endParaRPr lang="en-US" altLang="zh-CN" sz="3200" dirty="0" smtClean="0"/>
          </a:p>
          <a:p>
            <a:r>
              <a:rPr lang="en-US" sz="3200" dirty="0" smtClean="0"/>
              <a:t>Data Representation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chemeClr val="bg2"/>
                </a:solidFill>
              </a:rPr>
              <a:t>Access/Storage Optimization </a:t>
            </a:r>
            <a:endParaRPr lang="en-US" sz="3200" dirty="0">
              <a:solidFill>
                <a:schemeClr val="bg2"/>
              </a:solidFill>
            </a:endParaRPr>
          </a:p>
          <a:p>
            <a:endParaRPr lang="en-US" sz="31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15" y="311337"/>
            <a:ext cx="11210366" cy="1325563"/>
          </a:xfrm>
        </p:spPr>
        <p:txBody>
          <a:bodyPr/>
          <a:lstStyle/>
          <a:p>
            <a:r>
              <a:rPr lang="en-US" b="1" dirty="0" smtClean="0"/>
              <a:t>Data Representation: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Alternatives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578809" y="6231391"/>
            <a:ext cx="2105686" cy="46166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Storage is Huge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538880"/>
              </p:ext>
            </p:extLst>
          </p:nvPr>
        </p:nvGraphicFramePr>
        <p:xfrm>
          <a:off x="580015" y="1544972"/>
          <a:ext cx="4372985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938">
                  <a:extLst>
                    <a:ext uri="{9D8B030D-6E8A-4147-A177-3AD203B41FA5}">
                      <a16:colId xmlns="" xmlns:a16="http://schemas.microsoft.com/office/drawing/2014/main" val="3289718748"/>
                    </a:ext>
                  </a:extLst>
                </a:gridCol>
                <a:gridCol w="958938">
                  <a:extLst>
                    <a:ext uri="{9D8B030D-6E8A-4147-A177-3AD203B41FA5}">
                      <a16:colId xmlns="" xmlns:a16="http://schemas.microsoft.com/office/drawing/2014/main" val="1369651013"/>
                    </a:ext>
                  </a:extLst>
                </a:gridCol>
                <a:gridCol w="958938">
                  <a:extLst>
                    <a:ext uri="{9D8B030D-6E8A-4147-A177-3AD203B41FA5}">
                      <a16:colId xmlns="" xmlns:a16="http://schemas.microsoft.com/office/drawing/2014/main" val="3576401344"/>
                    </a:ext>
                  </a:extLst>
                </a:gridCol>
                <a:gridCol w="958938">
                  <a:extLst>
                    <a:ext uri="{9D8B030D-6E8A-4147-A177-3AD203B41FA5}">
                      <a16:colId xmlns="" xmlns:a16="http://schemas.microsoft.com/office/drawing/2014/main" val="2188335039"/>
                    </a:ext>
                  </a:extLst>
                </a:gridCol>
                <a:gridCol w="537233">
                  <a:extLst>
                    <a:ext uri="{9D8B030D-6E8A-4147-A177-3AD203B41FA5}">
                      <a16:colId xmlns="" xmlns:a16="http://schemas.microsoft.com/office/drawing/2014/main" val="3954111251"/>
                    </a:ext>
                  </a:extLst>
                </a:gridCol>
              </a:tblGrid>
              <a:tr h="31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Neighborhood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Cooccurrence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11138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1955150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072219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1644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762037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ENSP3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662005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ENSP3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9453768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3740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6492738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12656" y="1705528"/>
            <a:ext cx="2170456" cy="402701"/>
            <a:chOff x="189451" y="1700635"/>
            <a:chExt cx="2170456" cy="402701"/>
          </a:xfrm>
        </p:grpSpPr>
        <p:sp>
          <p:nvSpPr>
            <p:cNvPr id="18" name="TextBox 17"/>
            <p:cNvSpPr txBox="1"/>
            <p:nvPr/>
          </p:nvSpPr>
          <p:spPr>
            <a:xfrm>
              <a:off x="189451" y="1703226"/>
              <a:ext cx="1286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Protein1</a:t>
              </a:r>
              <a:endParaRPr lang="en-US" sz="2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0233" y="1700635"/>
              <a:ext cx="1209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Protein2</a:t>
              </a:r>
              <a:endParaRPr lang="en-US" sz="22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433658" y="1705528"/>
            <a:ext cx="67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5"/>
                </a:solidFill>
              </a:rPr>
              <a:t>VID</a:t>
            </a:r>
            <a:endParaRPr lang="en-US" sz="2200" b="1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015" y="5635923"/>
            <a:ext cx="441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(a) Table with Versioned Records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834672"/>
              </p:ext>
            </p:extLst>
          </p:nvPr>
        </p:nvGraphicFramePr>
        <p:xfrm>
          <a:off x="6139014" y="1575469"/>
          <a:ext cx="515763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9729">
                  <a:extLst>
                    <a:ext uri="{9D8B030D-6E8A-4147-A177-3AD203B41FA5}">
                      <a16:colId xmlns="" xmlns:a16="http://schemas.microsoft.com/office/drawing/2014/main" val="3289718748"/>
                    </a:ext>
                  </a:extLst>
                </a:gridCol>
                <a:gridCol w="979729">
                  <a:extLst>
                    <a:ext uri="{9D8B030D-6E8A-4147-A177-3AD203B41FA5}">
                      <a16:colId xmlns="" xmlns:a16="http://schemas.microsoft.com/office/drawing/2014/main" val="1369651013"/>
                    </a:ext>
                  </a:extLst>
                </a:gridCol>
                <a:gridCol w="967189">
                  <a:extLst>
                    <a:ext uri="{9D8B030D-6E8A-4147-A177-3AD203B41FA5}">
                      <a16:colId xmlns="" xmlns:a16="http://schemas.microsoft.com/office/drawing/2014/main" val="3576401344"/>
                    </a:ext>
                  </a:extLst>
                </a:gridCol>
                <a:gridCol w="951816">
                  <a:extLst>
                    <a:ext uri="{9D8B030D-6E8A-4147-A177-3AD203B41FA5}">
                      <a16:colId xmlns="" xmlns:a16="http://schemas.microsoft.com/office/drawing/2014/main" val="2188335039"/>
                    </a:ext>
                  </a:extLst>
                </a:gridCol>
                <a:gridCol w="1279173">
                  <a:extLst>
                    <a:ext uri="{9D8B030D-6E8A-4147-A177-3AD203B41FA5}">
                      <a16:colId xmlns="" xmlns:a16="http://schemas.microsoft.com/office/drawing/2014/main" val="3954111251"/>
                    </a:ext>
                  </a:extLst>
                </a:gridCol>
              </a:tblGrid>
              <a:tr h="31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Neighborhood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Cooccurrence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11138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{V1,V2}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1955150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{V3}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1644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{V1,V2,V3}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762037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{V1}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3740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{V3}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6492738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089081" y="1736025"/>
            <a:ext cx="2205302" cy="400110"/>
            <a:chOff x="80229" y="1700635"/>
            <a:chExt cx="2205302" cy="400110"/>
          </a:xfrm>
        </p:grpSpPr>
        <p:sp>
          <p:nvSpPr>
            <p:cNvPr id="15" name="TextBox 14"/>
            <p:cNvSpPr txBox="1"/>
            <p:nvPr/>
          </p:nvSpPr>
          <p:spPr>
            <a:xfrm>
              <a:off x="80229" y="1700635"/>
              <a:ext cx="1286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Protein1</a:t>
              </a:r>
              <a:endParaRPr lang="en-US" sz="2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75857" y="1700635"/>
              <a:ext cx="1209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Protein2</a:t>
              </a:r>
              <a:endParaRPr lang="en-US" sz="22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303800" y="1706081"/>
            <a:ext cx="67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accent5"/>
                </a:solidFill>
              </a:rPr>
              <a:t>Vlist</a:t>
            </a:r>
            <a:endParaRPr lang="en-US" sz="2200" b="1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7341" y="4356834"/>
            <a:ext cx="259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(b) Combined Table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11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992696" y="2258459"/>
            <a:ext cx="1103304" cy="2357608"/>
            <a:chOff x="4992696" y="2258459"/>
            <a:chExt cx="1103304" cy="2357608"/>
          </a:xfrm>
        </p:grpSpPr>
        <p:sp>
          <p:nvSpPr>
            <p:cNvPr id="28" name="Right Brace 27"/>
            <p:cNvSpPr/>
            <p:nvPr/>
          </p:nvSpPr>
          <p:spPr>
            <a:xfrm>
              <a:off x="5003713" y="3437263"/>
              <a:ext cx="229299" cy="1178804"/>
            </a:xfrm>
            <a:prstGeom prst="rightBrace">
              <a:avLst>
                <a:gd name="adj1" fmla="val 109730"/>
                <a:gd name="adj2" fmla="val 48508"/>
              </a:avLst>
            </a:prstGeom>
            <a:ln w="25400">
              <a:solidFill>
                <a:schemeClr val="accent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Brace 28"/>
            <p:cNvSpPr/>
            <p:nvPr/>
          </p:nvSpPr>
          <p:spPr>
            <a:xfrm>
              <a:off x="4992696" y="2258459"/>
              <a:ext cx="240316" cy="822065"/>
            </a:xfrm>
            <a:prstGeom prst="rightBrace">
              <a:avLst>
                <a:gd name="adj1" fmla="val 109730"/>
                <a:gd name="adj2" fmla="val 48508"/>
              </a:avLst>
            </a:prstGeom>
            <a:ln w="25400">
              <a:solidFill>
                <a:schemeClr val="accent2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398265" y="2500829"/>
              <a:ext cx="697735" cy="168662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368574" y="3305060"/>
              <a:ext cx="720507" cy="691565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7770039" y="5471560"/>
            <a:ext cx="204599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Example: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Clone V3 as V4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70039" y="4868180"/>
            <a:ext cx="2249012" cy="46166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Commit is Costly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15" y="311337"/>
            <a:ext cx="11210366" cy="1325563"/>
          </a:xfrm>
        </p:spPr>
        <p:txBody>
          <a:bodyPr/>
          <a:lstStyle/>
          <a:p>
            <a:r>
              <a:rPr lang="en-US" b="1" dirty="0" smtClean="0"/>
              <a:t>Data Representation: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Alternatives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80015" y="1544972"/>
          <a:ext cx="4372985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938">
                  <a:extLst>
                    <a:ext uri="{9D8B030D-6E8A-4147-A177-3AD203B41FA5}">
                      <a16:colId xmlns="" xmlns:a16="http://schemas.microsoft.com/office/drawing/2014/main" val="3289718748"/>
                    </a:ext>
                  </a:extLst>
                </a:gridCol>
                <a:gridCol w="958938">
                  <a:extLst>
                    <a:ext uri="{9D8B030D-6E8A-4147-A177-3AD203B41FA5}">
                      <a16:colId xmlns="" xmlns:a16="http://schemas.microsoft.com/office/drawing/2014/main" val="1369651013"/>
                    </a:ext>
                  </a:extLst>
                </a:gridCol>
                <a:gridCol w="958938">
                  <a:extLst>
                    <a:ext uri="{9D8B030D-6E8A-4147-A177-3AD203B41FA5}">
                      <a16:colId xmlns="" xmlns:a16="http://schemas.microsoft.com/office/drawing/2014/main" val="3576401344"/>
                    </a:ext>
                  </a:extLst>
                </a:gridCol>
                <a:gridCol w="958938">
                  <a:extLst>
                    <a:ext uri="{9D8B030D-6E8A-4147-A177-3AD203B41FA5}">
                      <a16:colId xmlns="" xmlns:a16="http://schemas.microsoft.com/office/drawing/2014/main" val="2188335039"/>
                    </a:ext>
                  </a:extLst>
                </a:gridCol>
                <a:gridCol w="537233">
                  <a:extLst>
                    <a:ext uri="{9D8B030D-6E8A-4147-A177-3AD203B41FA5}">
                      <a16:colId xmlns="" xmlns:a16="http://schemas.microsoft.com/office/drawing/2014/main" val="3954111251"/>
                    </a:ext>
                  </a:extLst>
                </a:gridCol>
              </a:tblGrid>
              <a:tr h="31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Neighborhood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Cooccurrence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11138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1955150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072219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1644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762037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ENSP3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662005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ENSP3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9453768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3740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6492738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12656" y="1705528"/>
            <a:ext cx="2170456" cy="402701"/>
            <a:chOff x="189451" y="1700635"/>
            <a:chExt cx="2170456" cy="402701"/>
          </a:xfrm>
        </p:grpSpPr>
        <p:sp>
          <p:nvSpPr>
            <p:cNvPr id="18" name="TextBox 17"/>
            <p:cNvSpPr txBox="1"/>
            <p:nvPr/>
          </p:nvSpPr>
          <p:spPr>
            <a:xfrm>
              <a:off x="189451" y="1703226"/>
              <a:ext cx="1286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Protein1</a:t>
              </a:r>
              <a:endParaRPr lang="en-US" sz="2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0233" y="1700635"/>
              <a:ext cx="1209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Protein2</a:t>
              </a:r>
              <a:endParaRPr lang="en-US" sz="22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433658" y="1705528"/>
            <a:ext cx="67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5"/>
                </a:solidFill>
              </a:rPr>
              <a:t>VID</a:t>
            </a:r>
            <a:endParaRPr lang="en-US" sz="2200" b="1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015" y="5635923"/>
            <a:ext cx="4412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(a) Table with Versioned Records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267135"/>
              </p:ext>
            </p:extLst>
          </p:nvPr>
        </p:nvGraphicFramePr>
        <p:xfrm>
          <a:off x="6139014" y="1575469"/>
          <a:ext cx="548148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9729">
                  <a:extLst>
                    <a:ext uri="{9D8B030D-6E8A-4147-A177-3AD203B41FA5}">
                      <a16:colId xmlns="" xmlns:a16="http://schemas.microsoft.com/office/drawing/2014/main" val="3289718748"/>
                    </a:ext>
                  </a:extLst>
                </a:gridCol>
                <a:gridCol w="979729">
                  <a:extLst>
                    <a:ext uri="{9D8B030D-6E8A-4147-A177-3AD203B41FA5}">
                      <a16:colId xmlns="" xmlns:a16="http://schemas.microsoft.com/office/drawing/2014/main" val="1369651013"/>
                    </a:ext>
                  </a:extLst>
                </a:gridCol>
                <a:gridCol w="967189">
                  <a:extLst>
                    <a:ext uri="{9D8B030D-6E8A-4147-A177-3AD203B41FA5}">
                      <a16:colId xmlns="" xmlns:a16="http://schemas.microsoft.com/office/drawing/2014/main" val="3576401344"/>
                    </a:ext>
                  </a:extLst>
                </a:gridCol>
                <a:gridCol w="951816">
                  <a:extLst>
                    <a:ext uri="{9D8B030D-6E8A-4147-A177-3AD203B41FA5}">
                      <a16:colId xmlns="" xmlns:a16="http://schemas.microsoft.com/office/drawing/2014/main" val="2188335039"/>
                    </a:ext>
                  </a:extLst>
                </a:gridCol>
                <a:gridCol w="1603023">
                  <a:extLst>
                    <a:ext uri="{9D8B030D-6E8A-4147-A177-3AD203B41FA5}">
                      <a16:colId xmlns="" xmlns:a16="http://schemas.microsoft.com/office/drawing/2014/main" val="3954111251"/>
                    </a:ext>
                  </a:extLst>
                </a:gridCol>
              </a:tblGrid>
              <a:tr h="31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Neighborhood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Cooccurrence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11138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{V1,V2}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1955150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{V3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,V4</a:t>
                      </a:r>
                      <a:r>
                        <a:rPr lang="en-US" sz="2000" dirty="0" smtClean="0"/>
                        <a:t>}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1644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{V1,V2,V3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,V4</a:t>
                      </a:r>
                      <a:r>
                        <a:rPr lang="en-US" sz="2000" dirty="0" smtClean="0"/>
                        <a:t>}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762037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{V1}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3740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{V3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,V4</a:t>
                      </a:r>
                      <a:r>
                        <a:rPr lang="en-US" sz="2000" dirty="0" smtClean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6492738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089081" y="1736025"/>
            <a:ext cx="2205302" cy="400110"/>
            <a:chOff x="80229" y="1700635"/>
            <a:chExt cx="2205302" cy="400110"/>
          </a:xfrm>
        </p:grpSpPr>
        <p:sp>
          <p:nvSpPr>
            <p:cNvPr id="15" name="TextBox 14"/>
            <p:cNvSpPr txBox="1"/>
            <p:nvPr/>
          </p:nvSpPr>
          <p:spPr>
            <a:xfrm>
              <a:off x="80229" y="1700635"/>
              <a:ext cx="1286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Protein1</a:t>
              </a:r>
              <a:endParaRPr lang="en-US" sz="2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75857" y="1700635"/>
              <a:ext cx="1209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Protein2</a:t>
              </a:r>
              <a:endParaRPr lang="en-US" sz="22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303800" y="1706081"/>
            <a:ext cx="67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accent5"/>
                </a:solidFill>
              </a:rPr>
              <a:t>Vlist</a:t>
            </a:r>
            <a:endParaRPr lang="en-US" sz="2200" b="1" dirty="0">
              <a:solidFill>
                <a:schemeClr val="accent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7341" y="4356834"/>
            <a:ext cx="259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(b) Combined Table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12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992696" y="2258459"/>
            <a:ext cx="1103304" cy="2357608"/>
            <a:chOff x="4992696" y="2258459"/>
            <a:chExt cx="1103304" cy="2357608"/>
          </a:xfrm>
        </p:grpSpPr>
        <p:sp>
          <p:nvSpPr>
            <p:cNvPr id="26" name="Right Brace 25"/>
            <p:cNvSpPr/>
            <p:nvPr/>
          </p:nvSpPr>
          <p:spPr>
            <a:xfrm>
              <a:off x="5003713" y="3437263"/>
              <a:ext cx="229299" cy="1178804"/>
            </a:xfrm>
            <a:prstGeom prst="rightBrace">
              <a:avLst>
                <a:gd name="adj1" fmla="val 109730"/>
                <a:gd name="adj2" fmla="val 48508"/>
              </a:avLst>
            </a:prstGeom>
            <a:ln w="25400">
              <a:solidFill>
                <a:schemeClr val="accent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Brace 26"/>
            <p:cNvSpPr/>
            <p:nvPr/>
          </p:nvSpPr>
          <p:spPr>
            <a:xfrm>
              <a:off x="4992696" y="2258459"/>
              <a:ext cx="240316" cy="822065"/>
            </a:xfrm>
            <a:prstGeom prst="rightBrace">
              <a:avLst>
                <a:gd name="adj1" fmla="val 109730"/>
                <a:gd name="adj2" fmla="val 48508"/>
              </a:avLst>
            </a:prstGeom>
            <a:ln w="25400">
              <a:solidFill>
                <a:schemeClr val="accent2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5398265" y="2500829"/>
              <a:ext cx="697735" cy="168662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368574" y="3305060"/>
              <a:ext cx="720507" cy="691565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770039" y="5471560"/>
            <a:ext cx="204599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Example: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Clone V3 as V4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70039" y="4868180"/>
            <a:ext cx="2249012" cy="46166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Commit is Costly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78809" y="6231391"/>
            <a:ext cx="2105686" cy="46166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Storage is Huge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15" y="311337"/>
            <a:ext cx="11210366" cy="1325563"/>
          </a:xfrm>
        </p:spPr>
        <p:txBody>
          <a:bodyPr/>
          <a:lstStyle/>
          <a:p>
            <a:r>
              <a:rPr lang="en-US" b="1" dirty="0" smtClean="0"/>
              <a:t>Data Representation: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Alternatives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184881"/>
              </p:ext>
            </p:extLst>
          </p:nvPr>
        </p:nvGraphicFramePr>
        <p:xfrm>
          <a:off x="762000" y="2248984"/>
          <a:ext cx="4458299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162">
                  <a:extLst>
                    <a:ext uri="{9D8B030D-6E8A-4147-A177-3AD203B41FA5}">
                      <a16:colId xmlns="" xmlns:a16="http://schemas.microsoft.com/office/drawing/2014/main" val="3532894979"/>
                    </a:ext>
                  </a:extLst>
                </a:gridCol>
                <a:gridCol w="971816">
                  <a:extLst>
                    <a:ext uri="{9D8B030D-6E8A-4147-A177-3AD203B41FA5}">
                      <a16:colId xmlns="" xmlns:a16="http://schemas.microsoft.com/office/drawing/2014/main" val="3289718748"/>
                    </a:ext>
                  </a:extLst>
                </a:gridCol>
                <a:gridCol w="971816">
                  <a:extLst>
                    <a:ext uri="{9D8B030D-6E8A-4147-A177-3AD203B41FA5}">
                      <a16:colId xmlns="" xmlns:a16="http://schemas.microsoft.com/office/drawing/2014/main" val="1369651013"/>
                    </a:ext>
                  </a:extLst>
                </a:gridCol>
                <a:gridCol w="959377">
                  <a:extLst>
                    <a:ext uri="{9D8B030D-6E8A-4147-A177-3AD203B41FA5}">
                      <a16:colId xmlns="" xmlns:a16="http://schemas.microsoft.com/office/drawing/2014/main" val="3576401344"/>
                    </a:ext>
                  </a:extLst>
                </a:gridCol>
                <a:gridCol w="944128">
                  <a:extLst>
                    <a:ext uri="{9D8B030D-6E8A-4147-A177-3AD203B41FA5}">
                      <a16:colId xmlns="" xmlns:a16="http://schemas.microsoft.com/office/drawing/2014/main" val="2188335039"/>
                    </a:ext>
                  </a:extLst>
                </a:gridCol>
              </a:tblGrid>
              <a:tr h="31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Neighborhood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Cooccurrence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11138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R1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1955150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1644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762037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3740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649273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16193" y="5004109"/>
            <a:ext cx="4260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(c) Data Table + Versioning Table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779030" y="2409540"/>
            <a:ext cx="2730187" cy="403393"/>
            <a:chOff x="1007630" y="1659386"/>
            <a:chExt cx="2730187" cy="403393"/>
          </a:xfrm>
        </p:grpSpPr>
        <p:grpSp>
          <p:nvGrpSpPr>
            <p:cNvPr id="14" name="Group 13"/>
            <p:cNvGrpSpPr/>
            <p:nvPr/>
          </p:nvGrpSpPr>
          <p:grpSpPr>
            <a:xfrm>
              <a:off x="1551565" y="1659386"/>
              <a:ext cx="2186252" cy="400110"/>
              <a:chOff x="80229" y="1700635"/>
              <a:chExt cx="2186252" cy="40011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80229" y="1700635"/>
                <a:ext cx="12869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Protein1</a:t>
                </a:r>
                <a:endParaRPr lang="en-US" sz="20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56807" y="1700635"/>
                <a:ext cx="12096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Protein2</a:t>
                </a:r>
                <a:endParaRPr lang="en-US" sz="2200" b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007630" y="1662669"/>
              <a:ext cx="7153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/>
                  </a:solidFill>
                </a:rPr>
                <a:t>RID</a:t>
              </a:r>
              <a:endParaRPr lang="en-US" sz="2000" b="1" dirty="0">
                <a:solidFill>
                  <a:schemeClr val="accent5"/>
                </a:solidFill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41242"/>
              </p:ext>
            </p:extLst>
          </p:nvPr>
        </p:nvGraphicFramePr>
        <p:xfrm>
          <a:off x="6088790" y="1539171"/>
          <a:ext cx="1980571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162">
                  <a:extLst>
                    <a:ext uri="{9D8B030D-6E8A-4147-A177-3AD203B41FA5}">
                      <a16:colId xmlns="" xmlns:a16="http://schemas.microsoft.com/office/drawing/2014/main" val="3532894979"/>
                    </a:ext>
                  </a:extLst>
                </a:gridCol>
                <a:gridCol w="1369409">
                  <a:extLst>
                    <a:ext uri="{9D8B030D-6E8A-4147-A177-3AD203B41FA5}">
                      <a16:colId xmlns="" xmlns:a16="http://schemas.microsoft.com/office/drawing/2014/main" val="3954111251"/>
                    </a:ext>
                  </a:extLst>
                </a:gridCol>
              </a:tblGrid>
              <a:tr h="31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11138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R1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{V1,V2}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1955150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{V3}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1644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{V1,V2,V3}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762037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{V1}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3740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{V3}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6492738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017958" y="1548696"/>
            <a:ext cx="67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accent5"/>
                </a:solidFill>
              </a:rPr>
              <a:t>Vlist</a:t>
            </a:r>
            <a:endParaRPr lang="en-US" sz="2200" b="1" dirty="0">
              <a:solidFill>
                <a:schemeClr val="accent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07840" y="1561823"/>
            <a:ext cx="715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RID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0592"/>
              </p:ext>
            </p:extLst>
          </p:nvPr>
        </p:nvGraphicFramePr>
        <p:xfrm>
          <a:off x="6078650" y="4413293"/>
          <a:ext cx="1980571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162">
                  <a:extLst>
                    <a:ext uri="{9D8B030D-6E8A-4147-A177-3AD203B41FA5}">
                      <a16:colId xmlns="" xmlns:a16="http://schemas.microsoft.com/office/drawing/2014/main" val="3532894979"/>
                    </a:ext>
                  </a:extLst>
                </a:gridCol>
                <a:gridCol w="1369409">
                  <a:extLst>
                    <a:ext uri="{9D8B030D-6E8A-4147-A177-3AD203B41FA5}">
                      <a16:colId xmlns="" xmlns:a16="http://schemas.microsoft.com/office/drawing/2014/main" val="3954111251"/>
                    </a:ext>
                  </a:extLst>
                </a:gridCol>
              </a:tblGrid>
              <a:tr h="31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11138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V1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{R1,R3,R4}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1955150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{R1,R3}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1644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{R2,R3,R5}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762037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007818" y="4422818"/>
            <a:ext cx="67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solidFill>
                  <a:schemeClr val="accent5"/>
                </a:solidFill>
              </a:rPr>
              <a:t>R</a:t>
            </a:r>
            <a:r>
              <a:rPr lang="en-US" altLang="zh-CN" sz="2000" b="1" dirty="0" err="1" smtClean="0">
                <a:solidFill>
                  <a:schemeClr val="accent5"/>
                </a:solidFill>
              </a:rPr>
              <a:t>list</a:t>
            </a:r>
            <a:endParaRPr lang="en-US" sz="2200" b="1" dirty="0">
              <a:solidFill>
                <a:schemeClr val="accent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7700" y="4435945"/>
            <a:ext cx="715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V</a:t>
            </a:r>
            <a:r>
              <a:rPr lang="en-US" sz="2000" b="1" dirty="0" smtClean="0">
                <a:solidFill>
                  <a:schemeClr val="accent5"/>
                </a:solidFill>
              </a:rPr>
              <a:t>ID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t="3604"/>
          <a:stretch/>
        </p:blipFill>
        <p:spPr>
          <a:xfrm>
            <a:off x="5350726" y="3583169"/>
            <a:ext cx="570227" cy="466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54216" y="3979426"/>
            <a:ext cx="171453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) Split-by-</a:t>
            </a:r>
            <a:r>
              <a:rPr lang="en-US" dirty="0" err="1" smtClean="0">
                <a:solidFill>
                  <a:schemeClr val="bg1"/>
                </a:solidFill>
              </a:rPr>
              <a:t>Vlist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54216" y="6082894"/>
            <a:ext cx="171453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(ii) Split-by-</a:t>
            </a:r>
            <a:r>
              <a:rPr lang="en-US" dirty="0" err="1" smtClean="0">
                <a:solidFill>
                  <a:schemeClr val="bg1"/>
                </a:solidFill>
              </a:rPr>
              <a:t>Rlist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14714" y="1561554"/>
            <a:ext cx="2269030" cy="46166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Commit is Costly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668" y="5726810"/>
            <a:ext cx="614405" cy="6401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13</a:t>
            </a:fld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9349229" y="2315411"/>
            <a:ext cx="1854869" cy="3171348"/>
            <a:chOff x="9612009" y="2425504"/>
            <a:chExt cx="1854869" cy="3171348"/>
          </a:xfrm>
        </p:grpSpPr>
        <p:grpSp>
          <p:nvGrpSpPr>
            <p:cNvPr id="87" name="Group 86"/>
            <p:cNvGrpSpPr/>
            <p:nvPr/>
          </p:nvGrpSpPr>
          <p:grpSpPr>
            <a:xfrm>
              <a:off x="9921480" y="2612878"/>
              <a:ext cx="1245732" cy="2713199"/>
              <a:chOff x="10468347" y="2290166"/>
              <a:chExt cx="1245732" cy="27131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Oval 28"/>
                  <p:cNvSpPr/>
                  <p:nvPr/>
                </p:nvSpPr>
                <p:spPr>
                  <a:xfrm>
                    <a:off x="10468347" y="2580988"/>
                    <a:ext cx="437661" cy="437662"/>
                  </a:xfrm>
                  <a:prstGeom prst="ellipse">
                    <a:avLst/>
                  </a:prstGeom>
                  <a:noFill/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Oval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68347" y="2580988"/>
                    <a:ext cx="437661" cy="437662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222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Oval 62"/>
                  <p:cNvSpPr/>
                  <p:nvPr/>
                </p:nvSpPr>
                <p:spPr>
                  <a:xfrm>
                    <a:off x="10483744" y="3463637"/>
                    <a:ext cx="437661" cy="437662"/>
                  </a:xfrm>
                  <a:prstGeom prst="ellipse">
                    <a:avLst/>
                  </a:prstGeom>
                  <a:noFill/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Oval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83744" y="3463637"/>
                    <a:ext cx="437661" cy="437662"/>
                  </a:xfrm>
                  <a:prstGeom prst="ellipse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 w="222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Oval 63"/>
                  <p:cNvSpPr/>
                  <p:nvPr/>
                </p:nvSpPr>
                <p:spPr>
                  <a:xfrm>
                    <a:off x="10483744" y="4259699"/>
                    <a:ext cx="437661" cy="437662"/>
                  </a:xfrm>
                  <a:prstGeom prst="ellipse">
                    <a:avLst/>
                  </a:prstGeom>
                  <a:noFill/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4" name="Oval 6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83744" y="4259699"/>
                    <a:ext cx="437661" cy="437662"/>
                  </a:xfrm>
                  <a:prstGeom prst="ellipse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222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Oval 64"/>
                  <p:cNvSpPr/>
                  <p:nvPr/>
                </p:nvSpPr>
                <p:spPr>
                  <a:xfrm>
                    <a:off x="11266614" y="2290166"/>
                    <a:ext cx="437661" cy="437662"/>
                  </a:xfrm>
                  <a:prstGeom prst="ellipse">
                    <a:avLst/>
                  </a:prstGeom>
                  <a:noFill/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5" name="Oval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6614" y="2290166"/>
                    <a:ext cx="437661" cy="437662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222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Oval 65"/>
                  <p:cNvSpPr/>
                  <p:nvPr/>
                </p:nvSpPr>
                <p:spPr>
                  <a:xfrm>
                    <a:off x="11266614" y="2864882"/>
                    <a:ext cx="437661" cy="437662"/>
                  </a:xfrm>
                  <a:prstGeom prst="ellipse">
                    <a:avLst/>
                  </a:prstGeom>
                  <a:noFill/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Oval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6614" y="2864882"/>
                    <a:ext cx="437661" cy="437662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222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Oval 66"/>
                  <p:cNvSpPr/>
                  <p:nvPr/>
                </p:nvSpPr>
                <p:spPr>
                  <a:xfrm>
                    <a:off x="11276418" y="3463637"/>
                    <a:ext cx="437661" cy="437662"/>
                  </a:xfrm>
                  <a:prstGeom prst="ellipse">
                    <a:avLst/>
                  </a:prstGeom>
                  <a:noFill/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Oval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76418" y="3463637"/>
                    <a:ext cx="437661" cy="437662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222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Oval 67"/>
                  <p:cNvSpPr/>
                  <p:nvPr/>
                </p:nvSpPr>
                <p:spPr>
                  <a:xfrm>
                    <a:off x="11276418" y="4031998"/>
                    <a:ext cx="437661" cy="437662"/>
                  </a:xfrm>
                  <a:prstGeom prst="ellipse">
                    <a:avLst/>
                  </a:prstGeom>
                  <a:noFill/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8" name="Oval 6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76418" y="4031998"/>
                    <a:ext cx="437661" cy="437662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222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Oval 68"/>
                  <p:cNvSpPr/>
                  <p:nvPr/>
                </p:nvSpPr>
                <p:spPr>
                  <a:xfrm>
                    <a:off x="11276418" y="4565703"/>
                    <a:ext cx="437661" cy="437662"/>
                  </a:xfrm>
                  <a:prstGeom prst="ellipse">
                    <a:avLst/>
                  </a:prstGeom>
                  <a:noFill/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9" name="Oval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76418" y="4565703"/>
                    <a:ext cx="437661" cy="437662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222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/>
              <p:cNvCxnSpPr>
                <a:stCxn id="29" idx="6"/>
                <a:endCxn id="65" idx="2"/>
              </p:cNvCxnSpPr>
              <p:nvPr/>
            </p:nvCxnSpPr>
            <p:spPr>
              <a:xfrm flipV="1">
                <a:off x="10906008" y="2508997"/>
                <a:ext cx="360606" cy="290822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29" idx="6"/>
                <a:endCxn id="67" idx="2"/>
              </p:cNvCxnSpPr>
              <p:nvPr/>
            </p:nvCxnSpPr>
            <p:spPr>
              <a:xfrm>
                <a:off x="10906008" y="2799819"/>
                <a:ext cx="370410" cy="882649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29" idx="6"/>
                <a:endCxn id="68" idx="2"/>
              </p:cNvCxnSpPr>
              <p:nvPr/>
            </p:nvCxnSpPr>
            <p:spPr>
              <a:xfrm>
                <a:off x="10906008" y="2799819"/>
                <a:ext cx="370410" cy="145101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3" idx="6"/>
                <a:endCxn id="65" idx="2"/>
              </p:cNvCxnSpPr>
              <p:nvPr/>
            </p:nvCxnSpPr>
            <p:spPr>
              <a:xfrm flipV="1">
                <a:off x="10921405" y="2508997"/>
                <a:ext cx="345209" cy="1173471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3" idx="6"/>
                <a:endCxn id="67" idx="2"/>
              </p:cNvCxnSpPr>
              <p:nvPr/>
            </p:nvCxnSpPr>
            <p:spPr>
              <a:xfrm>
                <a:off x="10921405" y="3682468"/>
                <a:ext cx="355013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64" idx="6"/>
                <a:endCxn id="66" idx="2"/>
              </p:cNvCxnSpPr>
              <p:nvPr/>
            </p:nvCxnSpPr>
            <p:spPr>
              <a:xfrm flipV="1">
                <a:off x="10921405" y="3083713"/>
                <a:ext cx="345209" cy="1394817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64" idx="6"/>
                <a:endCxn id="67" idx="2"/>
              </p:cNvCxnSpPr>
              <p:nvPr/>
            </p:nvCxnSpPr>
            <p:spPr>
              <a:xfrm flipV="1">
                <a:off x="10921405" y="3682468"/>
                <a:ext cx="355013" cy="796062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64" idx="6"/>
                <a:endCxn id="69" idx="2"/>
              </p:cNvCxnSpPr>
              <p:nvPr/>
            </p:nvCxnSpPr>
            <p:spPr>
              <a:xfrm>
                <a:off x="10921405" y="4478530"/>
                <a:ext cx="355013" cy="306004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Rectangle 87"/>
            <p:cNvSpPr/>
            <p:nvPr/>
          </p:nvSpPr>
          <p:spPr>
            <a:xfrm>
              <a:off x="9612009" y="2425504"/>
              <a:ext cx="1854869" cy="317134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9193122" y="5607256"/>
            <a:ext cx="218247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Mapping between Records and Versions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5866" y="5944317"/>
            <a:ext cx="467646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Experiments in the Paper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5" grpId="0"/>
      <p:bldP spid="36" grpId="0"/>
      <p:bldP spid="12" grpId="0" animBg="1"/>
      <p:bldP spid="37" grpId="0" animBg="1"/>
      <p:bldP spid="38" grpId="0" animBg="1"/>
      <p:bldP spid="90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15" y="311337"/>
            <a:ext cx="11210366" cy="1325563"/>
          </a:xfrm>
        </p:spPr>
        <p:txBody>
          <a:bodyPr/>
          <a:lstStyle/>
          <a:p>
            <a:r>
              <a:rPr lang="en-US" b="1" dirty="0" smtClean="0"/>
              <a:t>Outline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14</a:t>
            </a:fld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27486" cy="4351338"/>
          </a:xfrm>
        </p:spPr>
        <p:txBody>
          <a:bodyPr>
            <a:normAutofit/>
          </a:bodyPr>
          <a:lstStyle/>
          <a:p>
            <a:r>
              <a:rPr lang="en-US" altLang="zh-CN" sz="3200" dirty="0" err="1" smtClean="0">
                <a:solidFill>
                  <a:schemeClr val="bg2"/>
                </a:solidFill>
              </a:rPr>
              <a:t>Strawman</a:t>
            </a:r>
            <a:r>
              <a:rPr lang="en-US" altLang="zh-CN" sz="3200" dirty="0" smtClean="0">
                <a:solidFill>
                  <a:schemeClr val="bg2"/>
                </a:solidFill>
              </a:rPr>
              <a:t> Approach</a:t>
            </a:r>
          </a:p>
          <a:p>
            <a:pPr marL="457200" lvl="1" indent="0">
              <a:buNone/>
            </a:pPr>
            <a:endParaRPr lang="en-US" altLang="zh-CN" sz="3200" dirty="0" smtClean="0"/>
          </a:p>
          <a:p>
            <a:r>
              <a:rPr lang="en-US" sz="3200" dirty="0" smtClean="0">
                <a:solidFill>
                  <a:schemeClr val="bg2"/>
                </a:solidFill>
              </a:rPr>
              <a:t>Data Representation</a:t>
            </a:r>
          </a:p>
          <a:p>
            <a:endParaRPr lang="en-US" sz="3200" dirty="0"/>
          </a:p>
          <a:p>
            <a:r>
              <a:rPr lang="en-US" sz="3200" dirty="0" smtClean="0"/>
              <a:t>Access/Storage Optimization </a:t>
            </a:r>
            <a:endParaRPr lang="en-US" sz="3200" dirty="0"/>
          </a:p>
          <a:p>
            <a:endParaRPr lang="en-US" sz="31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11335"/>
            <a:ext cx="10515600" cy="1325563"/>
          </a:xfrm>
        </p:spPr>
        <p:txBody>
          <a:bodyPr/>
          <a:lstStyle/>
          <a:p>
            <a:r>
              <a:rPr lang="en-US" b="1" dirty="0" smtClean="0"/>
              <a:t>Access and Storage Trade Off: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Partitioning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6990" y="1554693"/>
            <a:ext cx="11198019" cy="139950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Checkout Latency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increases</a:t>
            </a:r>
            <a:endParaRPr lang="en-US" dirty="0" smtClean="0"/>
          </a:p>
          <a:p>
            <a:pPr lvl="1"/>
            <a:r>
              <a:rPr lang="en-US" dirty="0" smtClean="0"/>
              <a:t>As “Irrelevant” records increase</a:t>
            </a:r>
          </a:p>
          <a:p>
            <a:pPr lvl="1"/>
            <a:r>
              <a:rPr lang="en-US" dirty="0" smtClean="0"/>
              <a:t>Records scatter across the table</a:t>
            </a:r>
          </a:p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2898"/>
              </p:ext>
            </p:extLst>
          </p:nvPr>
        </p:nvGraphicFramePr>
        <p:xfrm>
          <a:off x="2607936" y="2954196"/>
          <a:ext cx="4458299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162">
                  <a:extLst>
                    <a:ext uri="{9D8B030D-6E8A-4147-A177-3AD203B41FA5}">
                      <a16:colId xmlns="" xmlns:a16="http://schemas.microsoft.com/office/drawing/2014/main" val="3532894979"/>
                    </a:ext>
                  </a:extLst>
                </a:gridCol>
                <a:gridCol w="971816">
                  <a:extLst>
                    <a:ext uri="{9D8B030D-6E8A-4147-A177-3AD203B41FA5}">
                      <a16:colId xmlns="" xmlns:a16="http://schemas.microsoft.com/office/drawing/2014/main" val="3289718748"/>
                    </a:ext>
                  </a:extLst>
                </a:gridCol>
                <a:gridCol w="971816">
                  <a:extLst>
                    <a:ext uri="{9D8B030D-6E8A-4147-A177-3AD203B41FA5}">
                      <a16:colId xmlns="" xmlns:a16="http://schemas.microsoft.com/office/drawing/2014/main" val="1369651013"/>
                    </a:ext>
                  </a:extLst>
                </a:gridCol>
                <a:gridCol w="959377">
                  <a:extLst>
                    <a:ext uri="{9D8B030D-6E8A-4147-A177-3AD203B41FA5}">
                      <a16:colId xmlns="" xmlns:a16="http://schemas.microsoft.com/office/drawing/2014/main" val="3576401344"/>
                    </a:ext>
                  </a:extLst>
                </a:gridCol>
                <a:gridCol w="944128">
                  <a:extLst>
                    <a:ext uri="{9D8B030D-6E8A-4147-A177-3AD203B41FA5}">
                      <a16:colId xmlns="" xmlns:a16="http://schemas.microsoft.com/office/drawing/2014/main" val="2188335039"/>
                    </a:ext>
                  </a:extLst>
                </a:gridCol>
              </a:tblGrid>
              <a:tr h="31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Neighborhood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Cooccurrence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11138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R1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1955150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1644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762037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3740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6492738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238517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207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4510732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624966" y="3114752"/>
            <a:ext cx="2730187" cy="403393"/>
            <a:chOff x="1007630" y="1659386"/>
            <a:chExt cx="2730187" cy="403393"/>
          </a:xfrm>
        </p:grpSpPr>
        <p:grpSp>
          <p:nvGrpSpPr>
            <p:cNvPr id="9" name="Group 8"/>
            <p:cNvGrpSpPr/>
            <p:nvPr/>
          </p:nvGrpSpPr>
          <p:grpSpPr>
            <a:xfrm>
              <a:off x="1551565" y="1659386"/>
              <a:ext cx="2186252" cy="400110"/>
              <a:chOff x="80229" y="1700635"/>
              <a:chExt cx="2186252" cy="4001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0229" y="1700635"/>
                <a:ext cx="12869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Protein1</a:t>
                </a:r>
                <a:endParaRPr lang="en-US" sz="20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56807" y="1700635"/>
                <a:ext cx="12096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Protein2</a:t>
                </a:r>
                <a:endParaRPr lang="en-US" sz="2200" b="1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007630" y="1662669"/>
              <a:ext cx="7153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RID</a:t>
              </a:r>
              <a:endParaRPr lang="en-US" sz="2000" b="1" dirty="0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626019"/>
              </p:ext>
            </p:extLst>
          </p:nvPr>
        </p:nvGraphicFramePr>
        <p:xfrm>
          <a:off x="7236347" y="2962004"/>
          <a:ext cx="1980571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162">
                  <a:extLst>
                    <a:ext uri="{9D8B030D-6E8A-4147-A177-3AD203B41FA5}">
                      <a16:colId xmlns="" xmlns:a16="http://schemas.microsoft.com/office/drawing/2014/main" val="3532894979"/>
                    </a:ext>
                  </a:extLst>
                </a:gridCol>
                <a:gridCol w="1369409">
                  <a:extLst>
                    <a:ext uri="{9D8B030D-6E8A-4147-A177-3AD203B41FA5}">
                      <a16:colId xmlns="" xmlns:a16="http://schemas.microsoft.com/office/drawing/2014/main" val="3954111251"/>
                    </a:ext>
                  </a:extLst>
                </a:gridCol>
              </a:tblGrid>
              <a:tr h="31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11138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V1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{R1,R3,R4}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1955150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{R1,R3}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1644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{R2,R3,R5}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762037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{R2,R5,R6}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5505189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V5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{R1,R3,R7}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279408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165515" y="2971529"/>
            <a:ext cx="67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/>
              <a:t>R</a:t>
            </a:r>
            <a:r>
              <a:rPr lang="en-US" altLang="zh-CN" sz="2000" b="1" dirty="0" err="1" smtClean="0"/>
              <a:t>list</a:t>
            </a:r>
            <a:endParaRPr 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55397" y="2984656"/>
            <a:ext cx="715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</a:t>
            </a:r>
            <a:r>
              <a:rPr lang="en-US" sz="2000" b="1" dirty="0" smtClean="0"/>
              <a:t>ID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36179" y="3966058"/>
            <a:ext cx="13631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Checkout V5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15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2115239" y="3657600"/>
            <a:ext cx="509727" cy="2776251"/>
          </a:xfrm>
          <a:prstGeom prst="leftBrace">
            <a:avLst>
              <a:gd name="adj1" fmla="val 62366"/>
              <a:gd name="adj2" fmla="val 49603"/>
            </a:avLst>
          </a:prstGeom>
          <a:ln w="25400">
            <a:solidFill>
              <a:srgbClr val="C0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9654" y="4335390"/>
            <a:ext cx="1035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Access </a:t>
            </a:r>
            <a:r>
              <a:rPr lang="en-US" sz="2400" dirty="0" err="1" smtClean="0">
                <a:solidFill>
                  <a:srgbClr val="C00000"/>
                </a:solidFill>
              </a:rPr>
              <a:t>EntireTable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9788" y="5475119"/>
            <a:ext cx="1355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(7 Records)</a:t>
            </a:r>
          </a:p>
        </p:txBody>
      </p:sp>
    </p:spTree>
    <p:extLst>
      <p:ext uri="{BB962C8B-B14F-4D97-AF65-F5344CB8AC3E}">
        <p14:creationId xmlns:p14="http://schemas.microsoft.com/office/powerpoint/2010/main" val="22203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11335"/>
            <a:ext cx="10515600" cy="1325563"/>
          </a:xfrm>
        </p:spPr>
        <p:txBody>
          <a:bodyPr/>
          <a:lstStyle/>
          <a:p>
            <a:r>
              <a:rPr lang="en-US" b="1" dirty="0" smtClean="0"/>
              <a:t>Access and Storage Trade Off: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Partitioning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Content Placeholder 3"/>
          <p:cNvSpPr>
            <a:spLocks noGrp="1"/>
          </p:cNvSpPr>
          <p:nvPr>
            <p:ph sz="half" idx="4294967295"/>
          </p:nvPr>
        </p:nvSpPr>
        <p:spPr>
          <a:xfrm>
            <a:off x="256955" y="1485538"/>
            <a:ext cx="5154135" cy="19737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Our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pproach</a:t>
            </a:r>
            <a:r>
              <a:rPr lang="en-US" dirty="0">
                <a:solidFill>
                  <a:srgbClr val="C00000"/>
                </a:solidFill>
              </a:rPr>
              <a:t>: Partitioning</a:t>
            </a:r>
          </a:p>
          <a:p>
            <a:pPr lvl="1"/>
            <a:r>
              <a:rPr lang="en-US" altLang="zh-CN" dirty="0" smtClean="0"/>
              <a:t>Break up the table into partitions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697797"/>
              </p:ext>
            </p:extLst>
          </p:nvPr>
        </p:nvGraphicFramePr>
        <p:xfrm>
          <a:off x="5640761" y="3977982"/>
          <a:ext cx="4458299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162">
                  <a:extLst>
                    <a:ext uri="{9D8B030D-6E8A-4147-A177-3AD203B41FA5}">
                      <a16:colId xmlns="" xmlns:a16="http://schemas.microsoft.com/office/drawing/2014/main" val="3532894979"/>
                    </a:ext>
                  </a:extLst>
                </a:gridCol>
                <a:gridCol w="971816">
                  <a:extLst>
                    <a:ext uri="{9D8B030D-6E8A-4147-A177-3AD203B41FA5}">
                      <a16:colId xmlns="" xmlns:a16="http://schemas.microsoft.com/office/drawing/2014/main" val="3289718748"/>
                    </a:ext>
                  </a:extLst>
                </a:gridCol>
                <a:gridCol w="971816">
                  <a:extLst>
                    <a:ext uri="{9D8B030D-6E8A-4147-A177-3AD203B41FA5}">
                      <a16:colId xmlns="" xmlns:a16="http://schemas.microsoft.com/office/drawing/2014/main" val="1369651013"/>
                    </a:ext>
                  </a:extLst>
                </a:gridCol>
                <a:gridCol w="959377">
                  <a:extLst>
                    <a:ext uri="{9D8B030D-6E8A-4147-A177-3AD203B41FA5}">
                      <a16:colId xmlns="" xmlns:a16="http://schemas.microsoft.com/office/drawing/2014/main" val="3576401344"/>
                    </a:ext>
                  </a:extLst>
                </a:gridCol>
                <a:gridCol w="944128">
                  <a:extLst>
                    <a:ext uri="{9D8B030D-6E8A-4147-A177-3AD203B41FA5}">
                      <a16:colId xmlns="" xmlns:a16="http://schemas.microsoft.com/office/drawing/2014/main" val="2188335039"/>
                    </a:ext>
                  </a:extLst>
                </a:gridCol>
              </a:tblGrid>
              <a:tr h="31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Neighborhood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Cooccurrence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11138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R1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1955150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762037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3740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207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4510732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657791" y="4138538"/>
            <a:ext cx="2730187" cy="403393"/>
            <a:chOff x="1007630" y="1659386"/>
            <a:chExt cx="2730187" cy="403393"/>
          </a:xfrm>
        </p:grpSpPr>
        <p:grpSp>
          <p:nvGrpSpPr>
            <p:cNvPr id="9" name="Group 8"/>
            <p:cNvGrpSpPr/>
            <p:nvPr/>
          </p:nvGrpSpPr>
          <p:grpSpPr>
            <a:xfrm>
              <a:off x="1551565" y="1659386"/>
              <a:ext cx="2186252" cy="400110"/>
              <a:chOff x="80229" y="1700635"/>
              <a:chExt cx="2186252" cy="4001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0229" y="1700635"/>
                <a:ext cx="12869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Protein1</a:t>
                </a:r>
                <a:endParaRPr lang="en-US" sz="20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56807" y="1700635"/>
                <a:ext cx="12096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Protein2</a:t>
                </a:r>
                <a:endParaRPr lang="en-US" sz="2200" b="1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007630" y="1662669"/>
              <a:ext cx="7153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RID</a:t>
              </a:r>
              <a:endParaRPr lang="en-US" sz="2000" b="1" dirty="0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09897"/>
              </p:ext>
            </p:extLst>
          </p:nvPr>
        </p:nvGraphicFramePr>
        <p:xfrm>
          <a:off x="10188651" y="3974884"/>
          <a:ext cx="1833004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3532894979"/>
                    </a:ext>
                  </a:extLst>
                </a:gridCol>
                <a:gridCol w="1299604">
                  <a:extLst>
                    <a:ext uri="{9D8B030D-6E8A-4147-A177-3AD203B41FA5}">
                      <a16:colId xmlns="" xmlns:a16="http://schemas.microsoft.com/office/drawing/2014/main" val="3954111251"/>
                    </a:ext>
                  </a:extLst>
                </a:gridCol>
              </a:tblGrid>
              <a:tr h="31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11138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V1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{R1,R3,R4}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1955150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{R1,R3}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1644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V5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{R1,R3,R7}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279408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031369" y="3976296"/>
            <a:ext cx="67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/>
              <a:t>R</a:t>
            </a:r>
            <a:r>
              <a:rPr lang="en-US" altLang="zh-CN" sz="2000" b="1" dirty="0" err="1" smtClean="0"/>
              <a:t>list</a:t>
            </a:r>
            <a:endParaRPr 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180868" y="3988292"/>
            <a:ext cx="715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</a:t>
            </a:r>
            <a:r>
              <a:rPr lang="en-US" sz="2000" b="1" dirty="0" smtClean="0"/>
              <a:t>ID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75411" y="4333365"/>
            <a:ext cx="13631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Checkout V5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848332"/>
              </p:ext>
            </p:extLst>
          </p:nvPr>
        </p:nvGraphicFramePr>
        <p:xfrm>
          <a:off x="5626437" y="1525836"/>
          <a:ext cx="4458299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162">
                  <a:extLst>
                    <a:ext uri="{9D8B030D-6E8A-4147-A177-3AD203B41FA5}">
                      <a16:colId xmlns="" xmlns:a16="http://schemas.microsoft.com/office/drawing/2014/main" val="3532894979"/>
                    </a:ext>
                  </a:extLst>
                </a:gridCol>
                <a:gridCol w="971816">
                  <a:extLst>
                    <a:ext uri="{9D8B030D-6E8A-4147-A177-3AD203B41FA5}">
                      <a16:colId xmlns="" xmlns:a16="http://schemas.microsoft.com/office/drawing/2014/main" val="3289718748"/>
                    </a:ext>
                  </a:extLst>
                </a:gridCol>
                <a:gridCol w="971816">
                  <a:extLst>
                    <a:ext uri="{9D8B030D-6E8A-4147-A177-3AD203B41FA5}">
                      <a16:colId xmlns="" xmlns:a16="http://schemas.microsoft.com/office/drawing/2014/main" val="1369651013"/>
                    </a:ext>
                  </a:extLst>
                </a:gridCol>
                <a:gridCol w="959377">
                  <a:extLst>
                    <a:ext uri="{9D8B030D-6E8A-4147-A177-3AD203B41FA5}">
                      <a16:colId xmlns="" xmlns:a16="http://schemas.microsoft.com/office/drawing/2014/main" val="3576401344"/>
                    </a:ext>
                  </a:extLst>
                </a:gridCol>
                <a:gridCol w="944128">
                  <a:extLst>
                    <a:ext uri="{9D8B030D-6E8A-4147-A177-3AD203B41FA5}">
                      <a16:colId xmlns="" xmlns:a16="http://schemas.microsoft.com/office/drawing/2014/main" val="2188335039"/>
                    </a:ext>
                  </a:extLst>
                </a:gridCol>
              </a:tblGrid>
              <a:tr h="31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Neighborhood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Cooccurrence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11138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1644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5762037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6492738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238517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643467" y="1686392"/>
            <a:ext cx="2730187" cy="403393"/>
            <a:chOff x="1007630" y="1659386"/>
            <a:chExt cx="2730187" cy="403393"/>
          </a:xfrm>
        </p:grpSpPr>
        <p:grpSp>
          <p:nvGrpSpPr>
            <p:cNvPr id="19" name="Group 18"/>
            <p:cNvGrpSpPr/>
            <p:nvPr/>
          </p:nvGrpSpPr>
          <p:grpSpPr>
            <a:xfrm>
              <a:off x="1551565" y="1659386"/>
              <a:ext cx="2186252" cy="400110"/>
              <a:chOff x="80229" y="1700635"/>
              <a:chExt cx="2186252" cy="40011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80229" y="1700635"/>
                <a:ext cx="12869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Protein1</a:t>
                </a:r>
                <a:endParaRPr lang="en-US" sz="20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56807" y="1700635"/>
                <a:ext cx="12096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Protein2</a:t>
                </a:r>
                <a:endParaRPr lang="en-US" sz="2200" b="1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007630" y="1662669"/>
              <a:ext cx="7153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RID</a:t>
              </a:r>
              <a:endParaRPr lang="en-US" sz="2000" b="1" dirty="0"/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44261"/>
              </p:ext>
            </p:extLst>
          </p:nvPr>
        </p:nvGraphicFramePr>
        <p:xfrm>
          <a:off x="10190394" y="1525836"/>
          <a:ext cx="1794904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="" xmlns:a16="http://schemas.microsoft.com/office/drawing/2014/main" val="3532894979"/>
                    </a:ext>
                  </a:extLst>
                </a:gridCol>
                <a:gridCol w="1280554">
                  <a:extLst>
                    <a:ext uri="{9D8B030D-6E8A-4147-A177-3AD203B41FA5}">
                      <a16:colId xmlns="" xmlns:a16="http://schemas.microsoft.com/office/drawing/2014/main" val="3954111251"/>
                    </a:ext>
                  </a:extLst>
                </a:gridCol>
              </a:tblGrid>
              <a:tr h="31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11138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{R2,R3,R5}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762037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{R2,R5,R6}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5505189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988432" y="1544016"/>
            <a:ext cx="67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/>
              <a:t>R</a:t>
            </a:r>
            <a:r>
              <a:rPr lang="en-US" altLang="zh-CN" sz="2000" b="1" dirty="0" err="1" smtClean="0"/>
              <a:t>list</a:t>
            </a:r>
            <a:endParaRPr lang="en-US" sz="2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180869" y="1546211"/>
            <a:ext cx="715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</a:t>
            </a:r>
            <a:r>
              <a:rPr lang="en-US" sz="2000" b="1" dirty="0" smtClean="0"/>
              <a:t>ID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1074" y="5660413"/>
                <a:ext cx="433131" cy="430887"/>
              </a:xfrm>
              <a:prstGeom prst="rect">
                <a:avLst/>
              </a:prstGeom>
              <a:noFill/>
              <a:ln w="15875"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1074" y="5660413"/>
                <a:ext cx="43313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58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731705" y="2904398"/>
                <a:ext cx="424860" cy="430887"/>
              </a:xfrm>
              <a:prstGeom prst="rect">
                <a:avLst/>
              </a:prstGeom>
              <a:noFill/>
              <a:ln w="15875"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705" y="2904398"/>
                <a:ext cx="424860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58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16</a:t>
            </a:fld>
            <a:endParaRPr lang="en-US"/>
          </a:p>
        </p:txBody>
      </p:sp>
      <p:sp>
        <p:nvSpPr>
          <p:cNvPr id="32" name="Left Brace 31"/>
          <p:cNvSpPr/>
          <p:nvPr/>
        </p:nvSpPr>
        <p:spPr>
          <a:xfrm>
            <a:off x="5231360" y="4746434"/>
            <a:ext cx="380717" cy="1463309"/>
          </a:xfrm>
          <a:prstGeom prst="leftBrace">
            <a:avLst>
              <a:gd name="adj1" fmla="val 62366"/>
              <a:gd name="adj2" fmla="val 49603"/>
            </a:avLst>
          </a:prstGeom>
          <a:ln w="25400">
            <a:solidFill>
              <a:srgbClr val="C0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68645" y="4717276"/>
            <a:ext cx="1162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Access Smaller Table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75411" y="5746708"/>
            <a:ext cx="1355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(4 </a:t>
            </a:r>
            <a:r>
              <a:rPr lang="en-US" sz="2000" dirty="0">
                <a:solidFill>
                  <a:srgbClr val="C00000"/>
                </a:solidFill>
              </a:rPr>
              <a:t>Records)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4236" y="2363099"/>
                <a:ext cx="418641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Reduce checkout latency</a:t>
                </a:r>
              </a:p>
              <a:p>
                <a:pPr lvl="1"/>
                <a:r>
                  <a:rPr lang="en-US" sz="2400" dirty="0"/>
                  <a:t>     </a:t>
                </a:r>
                <a:r>
                  <a:rPr lang="en-US" sz="2400" dirty="0" smtClean="0"/>
                  <a:t>with </a:t>
                </a:r>
                <a:r>
                  <a:rPr lang="en-US" sz="2400" dirty="0"/>
                  <a:t>more storage cost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36" y="2363099"/>
                <a:ext cx="4186410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3952530" y="2904398"/>
            <a:ext cx="1659548" cy="2408639"/>
            <a:chOff x="3952530" y="2904398"/>
            <a:chExt cx="1659548" cy="2408639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5302398" y="3481526"/>
              <a:ext cx="309679" cy="1831511"/>
            </a:xfrm>
            <a:prstGeom prst="straightConnector1">
              <a:avLst/>
            </a:prstGeom>
            <a:ln w="25400">
              <a:solidFill>
                <a:schemeClr val="accent5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5302398" y="2904398"/>
              <a:ext cx="309680" cy="577127"/>
            </a:xfrm>
            <a:prstGeom prst="straightConnector1">
              <a:avLst/>
            </a:prstGeom>
            <a:ln w="25400">
              <a:solidFill>
                <a:schemeClr val="accent5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952530" y="3244135"/>
              <a:ext cx="1450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5"/>
                  </a:solidFill>
                </a:rPr>
                <a:t>Repeated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44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28" grpId="0"/>
      <p:bldP spid="29" grpId="0"/>
      <p:bldP spid="3" grpId="0" animBg="1"/>
      <p:bldP spid="31" grpId="0" animBg="1"/>
      <p:bldP spid="32" grpId="0" animBg="1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79061"/>
            <a:ext cx="10515600" cy="1325563"/>
          </a:xfrm>
        </p:spPr>
        <p:txBody>
          <a:bodyPr/>
          <a:lstStyle/>
          <a:p>
            <a:r>
              <a:rPr lang="en-US" b="1" dirty="0" smtClean="0"/>
              <a:t>Access and Storage Trade Off: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Cost Model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429375" y="1457348"/>
                <a:ext cx="5157787" cy="823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Average Checkout C</a:t>
                </a:r>
                <a:r>
                  <a:rPr lang="en-US" altLang="zh-CN" sz="2800" dirty="0" smtClean="0">
                    <a:solidFill>
                      <a:srgbClr val="C00000"/>
                    </a:solidFill>
                  </a:rPr>
                  <a:t>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29375" y="1457348"/>
                <a:ext cx="5157787" cy="823912"/>
              </a:xfrm>
              <a:blipFill>
                <a:blip r:embed="rId3"/>
                <a:stretch>
                  <a:fillRect l="-2482" b="-1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429375" y="2281260"/>
                <a:ext cx="5265737" cy="3684588"/>
              </a:xfrm>
            </p:spPr>
            <p:txBody>
              <a:bodyPr/>
              <a:lstStyle/>
              <a:p>
                <a:r>
                  <a:rPr lang="en-US" sz="2400" dirty="0" smtClean="0"/>
                  <a:t>Checkout cost for version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the size of the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belongs to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lang="en-US" sz="2400" dirty="0" smtClean="0"/>
                  <a:t>: checkout cost across all versions, divided by # of versions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29375" y="2281260"/>
                <a:ext cx="5265737" cy="3684588"/>
              </a:xfrm>
              <a:blipFill>
                <a:blip r:embed="rId4"/>
                <a:stretch>
                  <a:fillRect l="-1622" t="-2314" r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839788" y="1437071"/>
                <a:ext cx="5183188" cy="823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solidFill>
                      <a:schemeClr val="accent5"/>
                    </a:solidFill>
                  </a:rPr>
                  <a:t>Storage Cost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839788" y="1437071"/>
                <a:ext cx="5183188" cy="823912"/>
              </a:xfrm>
              <a:blipFill>
                <a:blip r:embed="rId5"/>
                <a:stretch>
                  <a:fillRect l="-2471" b="-2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2271741"/>
            <a:ext cx="5183188" cy="3684588"/>
          </a:xfrm>
        </p:spPr>
        <p:txBody>
          <a:bodyPr/>
          <a:lstStyle/>
          <a:p>
            <a:r>
              <a:rPr lang="en-US" sz="2400" dirty="0" smtClean="0"/>
              <a:t>Total # of records in all partitions </a:t>
            </a:r>
            <a:endParaRPr lang="en-US" altLang="zh-CN" sz="24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36812" y="4749837"/>
                <a:ext cx="8537426" cy="98911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Problem Formulation: </a:t>
                </a:r>
                <a:r>
                  <a:rPr lang="en-US" sz="2800" dirty="0" smtClean="0"/>
                  <a:t>Given a storage 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sz="2800" dirty="0" smtClean="0"/>
                  <a:t>, find a partitioning scheme that minimizes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812" y="4749837"/>
                <a:ext cx="8537426" cy="989117"/>
              </a:xfrm>
              <a:prstGeom prst="rect">
                <a:avLst/>
              </a:prstGeom>
              <a:blipFill>
                <a:blip r:embed="rId6"/>
                <a:stretch>
                  <a:fillRect l="-1428" t="-5556" r="-642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431382" y="4180687"/>
            <a:ext cx="5016425" cy="461665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NP-Hard! (Reduction from 3-Partition)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8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729"/>
            <a:ext cx="10515600" cy="1325563"/>
          </a:xfrm>
        </p:spPr>
        <p:txBody>
          <a:bodyPr/>
          <a:lstStyle/>
          <a:p>
            <a:r>
              <a:rPr lang="en-US" b="1" dirty="0" smtClean="0"/>
              <a:t>Access and Storage Trade Off: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altLang="zh-CN" sz="4000" b="1" dirty="0" smtClean="0">
                <a:solidFill>
                  <a:schemeClr val="accent4">
                    <a:lumMod val="50000"/>
                  </a:schemeClr>
                </a:solidFill>
              </a:rPr>
              <a:t>wo Extremes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73586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All in One </a:t>
            </a:r>
            <a:r>
              <a:rPr lang="en-US" sz="2800" dirty="0" smtClean="0">
                <a:solidFill>
                  <a:schemeClr val="accent5"/>
                </a:solidFill>
              </a:rPr>
              <a:t>Table</a:t>
            </a:r>
            <a:endParaRPr lang="en-US" sz="28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2397498"/>
                <a:ext cx="5157787" cy="3684588"/>
              </a:xfrm>
            </p:spPr>
            <p:txBody>
              <a:bodyPr/>
              <a:lstStyle/>
              <a:p>
                <a:r>
                  <a:rPr lang="en-US" sz="2400" dirty="0" smtClean="0"/>
                  <a:t>Smallest S</a:t>
                </a:r>
                <a:r>
                  <a:rPr lang="en-US" altLang="zh-CN" sz="2400" dirty="0" smtClean="0"/>
                  <a:t>torage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b="0" dirty="0" smtClean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2397498"/>
                <a:ext cx="5157787" cy="3684588"/>
              </a:xfrm>
              <a:blipFill>
                <a:blip r:embed="rId3"/>
                <a:stretch>
                  <a:fillRect l="-1655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73586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Each Version as One </a:t>
            </a:r>
            <a:r>
              <a:rPr lang="en-US" sz="2800" dirty="0" smtClean="0">
                <a:solidFill>
                  <a:srgbClr val="C00000"/>
                </a:solidFill>
              </a:rPr>
              <a:t>Table</a:t>
            </a: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2397498"/>
                <a:ext cx="5183188" cy="3684588"/>
              </a:xfrm>
            </p:spPr>
            <p:txBody>
              <a:bodyPr/>
              <a:lstStyle/>
              <a:p>
                <a:r>
                  <a:rPr lang="en-US" sz="2400" dirty="0" smtClean="0"/>
                  <a:t>Smallest Average Checkout Cost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2397498"/>
                <a:ext cx="5183188" cy="3684588"/>
              </a:xfrm>
              <a:blipFill>
                <a:blip r:embed="rId4"/>
                <a:stretch>
                  <a:fillRect l="-1647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067020" y="3341114"/>
            <a:ext cx="2494536" cy="2941206"/>
            <a:chOff x="4980373" y="2017254"/>
            <a:chExt cx="2610035" cy="31856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9" t="20154" r="10665" b="24149"/>
            <a:stretch/>
          </p:blipFill>
          <p:spPr>
            <a:xfrm>
              <a:off x="4980373" y="2017254"/>
              <a:ext cx="2610035" cy="18356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38074" r="10665" b="20387"/>
            <a:stretch/>
          </p:blipFill>
          <p:spPr>
            <a:xfrm>
              <a:off x="5005350" y="3833886"/>
              <a:ext cx="2585058" cy="136904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t="20154" r="10665" b="20387"/>
          <a:stretch/>
        </p:blipFill>
        <p:spPr>
          <a:xfrm>
            <a:off x="6427377" y="3472354"/>
            <a:ext cx="2167387" cy="163419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019452" y="3870032"/>
            <a:ext cx="2167387" cy="1511856"/>
            <a:chOff x="6577248" y="4954059"/>
            <a:chExt cx="2599013" cy="1959639"/>
          </a:xfrm>
        </p:grpSpPr>
        <p:sp>
          <p:nvSpPr>
            <p:cNvPr id="12" name="Rectangle 11"/>
            <p:cNvSpPr/>
            <p:nvPr/>
          </p:nvSpPr>
          <p:spPr>
            <a:xfrm>
              <a:off x="6648500" y="4977670"/>
              <a:ext cx="2513255" cy="18462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4" t="20154" r="10665" b="20387"/>
            <a:stretch/>
          </p:blipFill>
          <p:spPr>
            <a:xfrm>
              <a:off x="6577248" y="4954059"/>
              <a:ext cx="2599013" cy="195963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577595" y="4231843"/>
            <a:ext cx="2167387" cy="1511856"/>
            <a:chOff x="6577248" y="4954059"/>
            <a:chExt cx="2599013" cy="1959639"/>
          </a:xfrm>
        </p:grpSpPr>
        <p:sp>
          <p:nvSpPr>
            <p:cNvPr id="15" name="Rectangle 14"/>
            <p:cNvSpPr/>
            <p:nvPr/>
          </p:nvSpPr>
          <p:spPr>
            <a:xfrm>
              <a:off x="6648500" y="4977670"/>
              <a:ext cx="2513255" cy="18462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4" t="20154" r="10665" b="20387"/>
            <a:stretch/>
          </p:blipFill>
          <p:spPr>
            <a:xfrm>
              <a:off x="6577248" y="4954059"/>
              <a:ext cx="2599013" cy="195963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086779" y="4591330"/>
            <a:ext cx="2167387" cy="1511856"/>
            <a:chOff x="6577248" y="4954059"/>
            <a:chExt cx="2599013" cy="1959639"/>
          </a:xfrm>
        </p:grpSpPr>
        <p:sp>
          <p:nvSpPr>
            <p:cNvPr id="18" name="Rectangle 17"/>
            <p:cNvSpPr/>
            <p:nvPr/>
          </p:nvSpPr>
          <p:spPr>
            <a:xfrm>
              <a:off x="6648500" y="4977670"/>
              <a:ext cx="2513255" cy="18462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4" t="20154" r="10665" b="20387"/>
            <a:stretch/>
          </p:blipFill>
          <p:spPr>
            <a:xfrm>
              <a:off x="6577248" y="4954059"/>
              <a:ext cx="2599013" cy="195963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729"/>
            <a:ext cx="10515600" cy="1325563"/>
          </a:xfrm>
        </p:spPr>
        <p:txBody>
          <a:bodyPr/>
          <a:lstStyle/>
          <a:p>
            <a:r>
              <a:rPr lang="en-US" b="1" dirty="0"/>
              <a:t>Access and Storage Trade Off: 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altLang="zh-CN" sz="4000" b="1" dirty="0">
                <a:solidFill>
                  <a:schemeClr val="accent4">
                    <a:lumMod val="50000"/>
                  </a:schemeClr>
                </a:solidFill>
              </a:rPr>
              <a:t>wo Extremes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73586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All in One </a:t>
            </a:r>
            <a:r>
              <a:rPr lang="en-US" sz="2800" dirty="0" smtClean="0">
                <a:solidFill>
                  <a:schemeClr val="accent5"/>
                </a:solidFill>
              </a:rPr>
              <a:t>Table</a:t>
            </a:r>
            <a:endParaRPr lang="en-US" sz="28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2397498"/>
                <a:ext cx="5157787" cy="3684588"/>
              </a:xfrm>
            </p:spPr>
            <p:txBody>
              <a:bodyPr/>
              <a:lstStyle/>
              <a:p>
                <a:r>
                  <a:rPr lang="en-US" sz="2400" dirty="0" smtClean="0"/>
                  <a:t>Smallest S</a:t>
                </a:r>
                <a:r>
                  <a:rPr lang="en-US" altLang="zh-CN" sz="2400" dirty="0" smtClean="0"/>
                  <a:t>torage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b="0" dirty="0" smtClean="0">
                  <a:solidFill>
                    <a:schemeClr val="accent5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2397498"/>
                <a:ext cx="5157787" cy="3684588"/>
              </a:xfrm>
              <a:blipFill>
                <a:blip r:embed="rId3"/>
                <a:stretch>
                  <a:fillRect l="-1655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73586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Each Version as One </a:t>
            </a:r>
            <a:r>
              <a:rPr lang="en-US" sz="2800" dirty="0" smtClean="0">
                <a:solidFill>
                  <a:srgbClr val="C00000"/>
                </a:solidFill>
              </a:rPr>
              <a:t>Table</a:t>
            </a: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2397498"/>
                <a:ext cx="5183188" cy="860052"/>
              </a:xfrm>
            </p:spPr>
            <p:txBody>
              <a:bodyPr/>
              <a:lstStyle/>
              <a:p>
                <a:r>
                  <a:rPr lang="en-US" sz="2400" dirty="0" smtClean="0"/>
                  <a:t>Smallest Average Checkout Cost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2397498"/>
                <a:ext cx="5183188" cy="860052"/>
              </a:xfrm>
              <a:blipFill>
                <a:blip r:embed="rId4"/>
                <a:stretch>
                  <a:fillRect l="-1647"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173276" y="3429000"/>
            <a:ext cx="6027874" cy="3035950"/>
            <a:chOff x="3173276" y="3429000"/>
            <a:chExt cx="6027874" cy="303595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4114800" y="5962650"/>
              <a:ext cx="37719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114800" y="3571875"/>
              <a:ext cx="0" cy="239077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667250" y="4171950"/>
              <a:ext cx="85725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915150" y="5429250"/>
              <a:ext cx="85725" cy="9525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114800" y="4219575"/>
              <a:ext cx="523875" cy="0"/>
            </a:xfrm>
            <a:prstGeom prst="line">
              <a:avLst/>
            </a:prstGeom>
            <a:ln w="25400">
              <a:solidFill>
                <a:schemeClr val="accent5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454550" y="5984234"/>
                  <a:ext cx="539699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4550" y="5984234"/>
                  <a:ext cx="539699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7608559" y="6003285"/>
                  <a:ext cx="44197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8559" y="6003285"/>
                  <a:ext cx="44197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3173276" y="3429000"/>
                  <a:ext cx="865430" cy="4917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𝑎𝑣𝑔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276" y="3429000"/>
                  <a:ext cx="865430" cy="491738"/>
                </a:xfrm>
                <a:prstGeom prst="rect">
                  <a:avLst/>
                </a:prstGeom>
                <a:blipFill>
                  <a:blip r:embed="rId7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3243664" y="5247677"/>
                  <a:ext cx="871136" cy="4583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𝑎𝑣𝑔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664" y="5247677"/>
                  <a:ext cx="871136" cy="458395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/>
            <p:cNvCxnSpPr>
              <a:endCxn id="30" idx="2"/>
            </p:cNvCxnSpPr>
            <p:nvPr/>
          </p:nvCxnSpPr>
          <p:spPr>
            <a:xfrm>
              <a:off x="4114800" y="5476875"/>
              <a:ext cx="2800350" cy="0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4710113" y="4267200"/>
              <a:ext cx="0" cy="1717034"/>
            </a:xfrm>
            <a:prstGeom prst="line">
              <a:avLst/>
            </a:prstGeom>
            <a:ln w="25400">
              <a:solidFill>
                <a:schemeClr val="accent5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958012" y="5524500"/>
              <a:ext cx="0" cy="459734"/>
            </a:xfrm>
            <a:prstGeom prst="line">
              <a:avLst/>
            </a:prstGeom>
            <a:ln w="25400">
              <a:solidFill>
                <a:srgbClr val="C0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019987" y="5247677"/>
              <a:ext cx="218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Partition Per Version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67250" y="3781426"/>
              <a:ext cx="1619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Single Partition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5381625" y="5057775"/>
            <a:ext cx="85725" cy="9525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34202" y="6021942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Υ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202" y="6021942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>
            <a:endCxn id="26" idx="4"/>
          </p:cNvCxnSpPr>
          <p:nvPr/>
        </p:nvCxnSpPr>
        <p:spPr>
          <a:xfrm flipV="1">
            <a:off x="5422715" y="5153025"/>
            <a:ext cx="1773" cy="783584"/>
          </a:xfrm>
          <a:prstGeom prst="line">
            <a:avLst/>
          </a:prstGeom>
          <a:ln w="25400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30925" y="5102598"/>
            <a:ext cx="1250804" cy="4424"/>
          </a:xfrm>
          <a:prstGeom prst="line">
            <a:avLst/>
          </a:prstGeom>
          <a:ln w="25400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45308" y="4753674"/>
            <a:ext cx="185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</a:t>
            </a:r>
            <a:r>
              <a:rPr lang="en-US" altLang="zh-CN" dirty="0" smtClean="0">
                <a:solidFill>
                  <a:schemeClr val="accent6"/>
                </a:solidFill>
              </a:rPr>
              <a:t>ptimal Scheme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19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19987" y="4097194"/>
            <a:ext cx="2561766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Intuition: </a:t>
            </a:r>
          </a:p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Group Similar Versions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8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/>
      <p:bldP spid="33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516"/>
            <a:ext cx="10515600" cy="1325563"/>
          </a:xfrm>
        </p:spPr>
        <p:txBody>
          <a:bodyPr/>
          <a:lstStyle/>
          <a:p>
            <a:r>
              <a:rPr lang="en-US" b="1" dirty="0" smtClean="0"/>
              <a:t>Motivation: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Dataset Versioning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Image result for data science job pop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7" y="1759581"/>
            <a:ext cx="7037149" cy="39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data sci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1" y="1540079"/>
            <a:ext cx="2369854" cy="80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49575" y="5963632"/>
            <a:ext cx="311163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Science is Popular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740040" y="2936026"/>
            <a:ext cx="2137176" cy="1973186"/>
            <a:chOff x="8740040" y="2936026"/>
            <a:chExt cx="2137176" cy="1973186"/>
          </a:xfrm>
        </p:grpSpPr>
        <p:pic>
          <p:nvPicPr>
            <p:cNvPr id="2060" name="Picture 12" descr="Related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310" y="2936026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Related imag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98" t="6811" r="19428" b="7190"/>
            <a:stretch/>
          </p:blipFill>
          <p:spPr bwMode="auto">
            <a:xfrm>
              <a:off x="8740040" y="3145234"/>
              <a:ext cx="997002" cy="1365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8" descr="Related imag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98" t="6811" r="19428" b="7190"/>
            <a:stretch/>
          </p:blipFill>
          <p:spPr bwMode="auto">
            <a:xfrm>
              <a:off x="9880214" y="3103752"/>
              <a:ext cx="997002" cy="1365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8" descr="Related imag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98" t="6811" r="19428" b="7190"/>
            <a:stretch/>
          </p:blipFill>
          <p:spPr bwMode="auto">
            <a:xfrm>
              <a:off x="9223184" y="3543318"/>
              <a:ext cx="997002" cy="1365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8165870" y="5963281"/>
            <a:ext cx="335557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Dataset Versioning Arises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6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39788" y="225275"/>
            <a:ext cx="10515600" cy="1325563"/>
          </a:xfrm>
        </p:spPr>
        <p:txBody>
          <a:bodyPr/>
          <a:lstStyle/>
          <a:p>
            <a:r>
              <a:rPr lang="en-US" b="1" dirty="0" smtClean="0"/>
              <a:t>Partitioning: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LyreSplit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3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47430" y="1488029"/>
                <a:ext cx="11198019" cy="3684588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Clustering Approach</a:t>
                </a:r>
              </a:p>
              <a:p>
                <a:pPr lvl="1"/>
                <a:r>
                  <a:rPr lang="en-US" dirty="0" smtClean="0"/>
                  <a:t>Group versions with similar records together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Need to examine every single record; Costly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47430" y="1488029"/>
                <a:ext cx="11198019" cy="3684588"/>
              </a:xfrm>
              <a:prstGeom prst="rect">
                <a:avLst/>
              </a:prstGeom>
              <a:blipFill rotWithShape="0">
                <a:blip r:embed="rId3"/>
                <a:stretch>
                  <a:fillRect l="-980" t="-2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/>
              <p:cNvSpPr/>
              <p:nvPr/>
            </p:nvSpPr>
            <p:spPr>
              <a:xfrm>
                <a:off x="5382773" y="3620238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73" y="3620238"/>
                <a:ext cx="437661" cy="437662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/>
              <p:cNvSpPr/>
              <p:nvPr/>
            </p:nvSpPr>
            <p:spPr>
              <a:xfrm>
                <a:off x="4647152" y="4719777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Oval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152" y="4719777"/>
                <a:ext cx="437661" cy="437662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/>
              <p:cNvSpPr/>
              <p:nvPr/>
            </p:nvSpPr>
            <p:spPr>
              <a:xfrm>
                <a:off x="6077900" y="4718058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Oval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900" y="4718058"/>
                <a:ext cx="437661" cy="437662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/>
              <p:cNvSpPr/>
              <p:nvPr/>
            </p:nvSpPr>
            <p:spPr>
              <a:xfrm>
                <a:off x="4647152" y="5778762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Oval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152" y="5778762"/>
                <a:ext cx="437661" cy="437662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/>
              <p:cNvSpPr/>
              <p:nvPr/>
            </p:nvSpPr>
            <p:spPr>
              <a:xfrm>
                <a:off x="5497074" y="5778762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Oval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074" y="5778762"/>
                <a:ext cx="437661" cy="437662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/>
              <p:cNvSpPr/>
              <p:nvPr/>
            </p:nvSpPr>
            <p:spPr>
              <a:xfrm>
                <a:off x="6103831" y="5778762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Oval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831" y="5778762"/>
                <a:ext cx="437661" cy="437662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/>
              <p:cNvSpPr/>
              <p:nvPr/>
            </p:nvSpPr>
            <p:spPr>
              <a:xfrm>
                <a:off x="6722312" y="5778762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Oval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312" y="5778762"/>
                <a:ext cx="437661" cy="437662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>
            <a:stCxn id="61" idx="3"/>
            <a:endCxn id="64" idx="0"/>
          </p:cNvCxnSpPr>
          <p:nvPr/>
        </p:nvCxnSpPr>
        <p:spPr>
          <a:xfrm flipH="1">
            <a:off x="4865983" y="3993806"/>
            <a:ext cx="580884" cy="72597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1" idx="5"/>
            <a:endCxn id="66" idx="0"/>
          </p:cNvCxnSpPr>
          <p:nvPr/>
        </p:nvCxnSpPr>
        <p:spPr>
          <a:xfrm>
            <a:off x="5756340" y="3993806"/>
            <a:ext cx="540391" cy="72425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4" idx="4"/>
            <a:endCxn id="71" idx="0"/>
          </p:cNvCxnSpPr>
          <p:nvPr/>
        </p:nvCxnSpPr>
        <p:spPr>
          <a:xfrm>
            <a:off x="4865983" y="5157439"/>
            <a:ext cx="0" cy="62132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6" idx="3"/>
            <a:endCxn id="72" idx="0"/>
          </p:cNvCxnSpPr>
          <p:nvPr/>
        </p:nvCxnSpPr>
        <p:spPr>
          <a:xfrm flipH="1">
            <a:off x="5715905" y="5091626"/>
            <a:ext cx="426089" cy="6871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6" idx="4"/>
            <a:endCxn id="73" idx="0"/>
          </p:cNvCxnSpPr>
          <p:nvPr/>
        </p:nvCxnSpPr>
        <p:spPr>
          <a:xfrm>
            <a:off x="6296731" y="5155720"/>
            <a:ext cx="25931" cy="62304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6" idx="5"/>
            <a:endCxn id="74" idx="0"/>
          </p:cNvCxnSpPr>
          <p:nvPr/>
        </p:nvCxnSpPr>
        <p:spPr>
          <a:xfrm>
            <a:off x="6451467" y="5091626"/>
            <a:ext cx="489676" cy="6871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4265423" y="3502072"/>
            <a:ext cx="3232727" cy="3158836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769837" y="3624474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4906582" y="4057900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963657" y="4027971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366092" y="4752223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484450" y="4712158"/>
            <a:ext cx="45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570315" y="5261082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637994" y="5263062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6266018" y="5267401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696305" y="5250528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787692" y="6210615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647153" y="6209330"/>
            <a:ext cx="46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523066" y="6209330"/>
            <a:ext cx="45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141994" y="6202825"/>
            <a:ext cx="46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66073" y="2850050"/>
            <a:ext cx="538379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2"/>
                </a:solidFill>
              </a:rPr>
              <a:t>LyreSplit</a:t>
            </a:r>
            <a:r>
              <a:rPr lang="en-US" sz="2800" dirty="0" smtClean="0">
                <a:solidFill>
                  <a:schemeClr val="accent2"/>
                </a:solidFill>
              </a:rPr>
              <a:t>: Operate on Version Graph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9210" y="4121314"/>
            <a:ext cx="3560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Encodes the derivation 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Indicates similarity among versions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20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201995" y="2124497"/>
            <a:ext cx="272527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 vs. ~1K Versions</a:t>
            </a:r>
            <a:endParaRPr lang="en-US" sz="2800" b="0" dirty="0" smtClean="0">
              <a:ea typeface="Cambria Math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96137" y="2125376"/>
            <a:ext cx="227059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~10M Records</a:t>
            </a:r>
            <a:endParaRPr lang="en-US" sz="2800" b="0" dirty="0" smtClean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49872" y="2834922"/>
                <a:ext cx="24347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Light-Weight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872" y="2834922"/>
                <a:ext cx="2434705" cy="523220"/>
              </a:xfrm>
              <a:prstGeom prst="rect">
                <a:avLst/>
              </a:prstGeom>
              <a:blipFill rotWithShape="0">
                <a:blip r:embed="rId11"/>
                <a:stretch>
                  <a:fillRect t="-10465" r="-300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7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2" animBg="1"/>
      <p:bldP spid="64" grpId="0" animBg="1"/>
      <p:bldP spid="64" grpId="2" animBg="1"/>
      <p:bldP spid="66" grpId="0" animBg="1"/>
      <p:bldP spid="71" grpId="0" animBg="1"/>
      <p:bldP spid="72" grpId="0" animBg="1"/>
      <p:bldP spid="73" grpId="0" animBg="1"/>
      <p:bldP spid="74" grpId="0" animBg="1"/>
      <p:bldP spid="81" grpId="0" animBg="1"/>
      <p:bldP spid="82" grpId="0"/>
      <p:bldP spid="82" grpId="2"/>
      <p:bldP spid="83" grpId="0"/>
      <p:bldP spid="83" grpId="1"/>
      <p:bldP spid="84" grpId="0"/>
      <p:bldP spid="85" grpId="0"/>
      <p:bldP spid="85" grpId="2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35" grpId="0" animBg="1"/>
      <p:bldP spid="40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39788" y="225275"/>
            <a:ext cx="10515600" cy="1325563"/>
          </a:xfrm>
        </p:spPr>
        <p:txBody>
          <a:bodyPr/>
          <a:lstStyle/>
          <a:p>
            <a:r>
              <a:rPr lang="en-US" b="1" dirty="0" smtClean="0"/>
              <a:t>Partitioning: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High-level Idea of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</a:rPr>
              <a:t>LyreSplit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436161" y="1831239"/>
            <a:ext cx="3232727" cy="3158836"/>
            <a:chOff x="880556" y="1828377"/>
            <a:chExt cx="3232727" cy="3158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60"/>
                <p:cNvSpPr/>
                <p:nvPr/>
              </p:nvSpPr>
              <p:spPr>
                <a:xfrm>
                  <a:off x="1997906" y="1946543"/>
                  <a:ext cx="437661" cy="437662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Oval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7906" y="1946543"/>
                  <a:ext cx="437661" cy="43766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/>
                <p:cNvSpPr/>
                <p:nvPr/>
              </p:nvSpPr>
              <p:spPr>
                <a:xfrm>
                  <a:off x="1262285" y="3046082"/>
                  <a:ext cx="437661" cy="437662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Oval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2285" y="3046082"/>
                  <a:ext cx="437661" cy="43766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/>
                <p:cNvSpPr/>
                <p:nvPr/>
              </p:nvSpPr>
              <p:spPr>
                <a:xfrm>
                  <a:off x="2693033" y="3044363"/>
                  <a:ext cx="437661" cy="437662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Oval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033" y="3044363"/>
                  <a:ext cx="437661" cy="43766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Oval 70"/>
                <p:cNvSpPr/>
                <p:nvPr/>
              </p:nvSpPr>
              <p:spPr>
                <a:xfrm>
                  <a:off x="1262285" y="4105067"/>
                  <a:ext cx="437661" cy="437662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Oval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2285" y="4105067"/>
                  <a:ext cx="437661" cy="43766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Oval 71"/>
                <p:cNvSpPr/>
                <p:nvPr/>
              </p:nvSpPr>
              <p:spPr>
                <a:xfrm>
                  <a:off x="2112207" y="4105067"/>
                  <a:ext cx="437661" cy="437662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Oval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207" y="4105067"/>
                  <a:ext cx="437661" cy="43766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Oval 72"/>
                <p:cNvSpPr/>
                <p:nvPr/>
              </p:nvSpPr>
              <p:spPr>
                <a:xfrm>
                  <a:off x="2718964" y="4105067"/>
                  <a:ext cx="437661" cy="437662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Oval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8964" y="4105067"/>
                  <a:ext cx="437661" cy="43766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/>
                <p:cNvSpPr/>
                <p:nvPr/>
              </p:nvSpPr>
              <p:spPr>
                <a:xfrm>
                  <a:off x="3337445" y="4105067"/>
                  <a:ext cx="437661" cy="437662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Oval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7445" y="4105067"/>
                  <a:ext cx="437661" cy="437662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/>
            <p:cNvCxnSpPr>
              <a:stCxn id="61" idx="3"/>
              <a:endCxn id="64" idx="0"/>
            </p:cNvCxnSpPr>
            <p:nvPr/>
          </p:nvCxnSpPr>
          <p:spPr>
            <a:xfrm flipH="1">
              <a:off x="1481116" y="2320111"/>
              <a:ext cx="580884" cy="7259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1" idx="5"/>
              <a:endCxn id="66" idx="0"/>
            </p:cNvCxnSpPr>
            <p:nvPr/>
          </p:nvCxnSpPr>
          <p:spPr>
            <a:xfrm>
              <a:off x="2371473" y="2320111"/>
              <a:ext cx="540391" cy="7242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4" idx="4"/>
              <a:endCxn id="71" idx="0"/>
            </p:cNvCxnSpPr>
            <p:nvPr/>
          </p:nvCxnSpPr>
          <p:spPr>
            <a:xfrm>
              <a:off x="1481116" y="3483744"/>
              <a:ext cx="0" cy="6213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6" idx="3"/>
              <a:endCxn id="72" idx="0"/>
            </p:cNvCxnSpPr>
            <p:nvPr/>
          </p:nvCxnSpPr>
          <p:spPr>
            <a:xfrm flipH="1">
              <a:off x="2331038" y="3417931"/>
              <a:ext cx="426089" cy="687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66" idx="4"/>
              <a:endCxn id="73" idx="0"/>
            </p:cNvCxnSpPr>
            <p:nvPr/>
          </p:nvCxnSpPr>
          <p:spPr>
            <a:xfrm>
              <a:off x="2911864" y="3482025"/>
              <a:ext cx="25931" cy="6230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66" idx="5"/>
              <a:endCxn id="74" idx="0"/>
            </p:cNvCxnSpPr>
            <p:nvPr/>
          </p:nvCxnSpPr>
          <p:spPr>
            <a:xfrm>
              <a:off x="3066600" y="3417931"/>
              <a:ext cx="489676" cy="687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ounded Rectangle 80"/>
            <p:cNvSpPr/>
            <p:nvPr/>
          </p:nvSpPr>
          <p:spPr>
            <a:xfrm>
              <a:off x="880556" y="1828377"/>
              <a:ext cx="3232727" cy="3158836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84970" y="1950779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521715" y="2384205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578790" y="2354276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81225" y="3078528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099583" y="3038463"/>
              <a:ext cx="45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185448" y="3587387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253127" y="3589367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881151" y="3593706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311438" y="3576833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402825" y="4536920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62286" y="4535635"/>
              <a:ext cx="463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138199" y="4535635"/>
              <a:ext cx="45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757127" y="4529130"/>
              <a:ext cx="463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38260" y="5211124"/>
                <a:ext cx="3230628" cy="98520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-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coherent: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Current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 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60" y="5211124"/>
                <a:ext cx="3230628" cy="985206"/>
              </a:xfrm>
              <a:prstGeom prst="rect">
                <a:avLst/>
              </a:prstGeom>
              <a:blipFill rotWithShape="0">
                <a:blip r:embed="rId10"/>
                <a:stretch>
                  <a:fillRect l="-943" t="-4969" b="-6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406033" y="1966912"/>
            <a:ext cx="4877262" cy="3035950"/>
            <a:chOff x="3173276" y="3429000"/>
            <a:chExt cx="4877262" cy="3035950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4114800" y="5962650"/>
              <a:ext cx="37719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4114800" y="3571875"/>
              <a:ext cx="0" cy="239077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4667250" y="4171950"/>
              <a:ext cx="85725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4114800" y="4219575"/>
              <a:ext cx="523875" cy="0"/>
            </a:xfrm>
            <a:prstGeom prst="line">
              <a:avLst/>
            </a:prstGeom>
            <a:ln w="25400">
              <a:solidFill>
                <a:schemeClr val="accent5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4454550" y="5984234"/>
                  <a:ext cx="539699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4550" y="5984234"/>
                  <a:ext cx="539699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7608559" y="6003285"/>
                  <a:ext cx="44197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8559" y="6003285"/>
                  <a:ext cx="441979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3173276" y="3429000"/>
                  <a:ext cx="865430" cy="4917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𝑎𝑣𝑔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276" y="3429000"/>
                  <a:ext cx="865430" cy="491738"/>
                </a:xfrm>
                <a:prstGeom prst="rect">
                  <a:avLst/>
                </a:prstGeom>
                <a:blipFill>
                  <a:blip r:embed="rId13"/>
                  <a:stretch>
                    <a:fillRect b="-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/>
            <p:cNvCxnSpPr/>
            <p:nvPr/>
          </p:nvCxnSpPr>
          <p:spPr>
            <a:xfrm flipH="1" flipV="1">
              <a:off x="4710113" y="4267200"/>
              <a:ext cx="0" cy="1717034"/>
            </a:xfrm>
            <a:prstGeom prst="line">
              <a:avLst/>
            </a:prstGeom>
            <a:ln w="25400">
              <a:solidFill>
                <a:schemeClr val="accent5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57"/>
          <p:cNvSpPr/>
          <p:nvPr/>
        </p:nvSpPr>
        <p:spPr>
          <a:xfrm>
            <a:off x="7062492" y="3193494"/>
            <a:ext cx="85725" cy="952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46" idx="5"/>
            <a:endCxn id="58" idx="1"/>
          </p:cNvCxnSpPr>
          <p:nvPr/>
        </p:nvCxnSpPr>
        <p:spPr>
          <a:xfrm>
            <a:off x="6973178" y="2791163"/>
            <a:ext cx="101868" cy="416280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7183626" y="3519487"/>
            <a:ext cx="85725" cy="952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58" idx="4"/>
            <a:endCxn id="67" idx="1"/>
          </p:cNvCxnSpPr>
          <p:nvPr/>
        </p:nvCxnSpPr>
        <p:spPr>
          <a:xfrm>
            <a:off x="7105355" y="3288744"/>
            <a:ext cx="109875" cy="244692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7345551" y="3757612"/>
            <a:ext cx="85725" cy="952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209172" y="3543638"/>
            <a:ext cx="161925" cy="238125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23769" y="2064989"/>
            <a:ext cx="213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Single Partition</a:t>
            </a:r>
            <a:endParaRPr lang="en-US" sz="24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267839" y="2540792"/>
                <a:ext cx="1593774" cy="76944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-coherent</a:t>
                </a:r>
                <a:r>
                  <a:rPr lang="en-US" sz="2200" dirty="0" smtClean="0"/>
                  <a:t>? NO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Split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839" y="2540792"/>
                <a:ext cx="1593774" cy="769441"/>
              </a:xfrm>
              <a:prstGeom prst="rect">
                <a:avLst/>
              </a:prstGeom>
              <a:blipFill rotWithShape="0">
                <a:blip r:embed="rId14"/>
                <a:stretch>
                  <a:fillRect t="-5556" r="-8397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308224" y="3590249"/>
                <a:ext cx="1081450" cy="728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224" y="3590249"/>
                <a:ext cx="1081450" cy="7284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>
          <a:xfrm>
            <a:off x="6381371" y="3931006"/>
            <a:ext cx="2800350" cy="0"/>
          </a:xfrm>
          <a:prstGeom prst="line">
            <a:avLst/>
          </a:prstGeom>
          <a:ln w="25400">
            <a:solidFill>
              <a:srgbClr val="C0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7526526" y="3938587"/>
            <a:ext cx="85725" cy="952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7429007" y="3830699"/>
            <a:ext cx="110833" cy="13267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13364" y="5230403"/>
                <a:ext cx="3415569" cy="985206"/>
              </a:xfrm>
              <a:prstGeom prst="rect">
                <a:avLst/>
              </a:prstGeom>
              <a:noFill/>
              <a:ln w="158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sz="2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)- Approximation G</a:t>
                </a:r>
                <a:r>
                  <a:rPr lang="en-US" altLang="zh-CN" sz="2400" dirty="0" smtClean="0">
                    <a:solidFill>
                      <a:srgbClr val="C00000"/>
                    </a:solidFill>
                  </a:rPr>
                  <a:t>uarantee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64" y="5230403"/>
                <a:ext cx="3415569" cy="985206"/>
              </a:xfrm>
              <a:prstGeom prst="rect">
                <a:avLst/>
              </a:prstGeom>
              <a:blipFill>
                <a:blip r:embed="rId16"/>
                <a:stretch>
                  <a:fillRect l="-2309" r="-1954" b="-11515"/>
                </a:stretch>
              </a:blipFill>
              <a:ln w="158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7" grpId="0" animBg="1"/>
      <p:bldP spid="69" grpId="0" animBg="1"/>
      <p:bldP spid="60" grpId="0"/>
      <p:bldP spid="62" grpId="0" animBg="1"/>
      <p:bldP spid="63" grpId="0"/>
      <p:bldP spid="95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99" y="3485537"/>
            <a:ext cx="381000" cy="381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70" y="2433898"/>
            <a:ext cx="381000" cy="38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992311" y="1950055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311" y="1950055"/>
                <a:ext cx="437661" cy="43766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256690" y="3049594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690" y="3049594"/>
                <a:ext cx="437661" cy="43766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687438" y="3047875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438" y="3047875"/>
                <a:ext cx="437661" cy="43766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1256690" y="4108579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690" y="4108579"/>
                <a:ext cx="437661" cy="4376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2106612" y="4108579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612" y="4108579"/>
                <a:ext cx="437661" cy="43766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713369" y="4108579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369" y="4108579"/>
                <a:ext cx="437661" cy="43766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3331850" y="4108579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50" y="4108579"/>
                <a:ext cx="437661" cy="43766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4" idx="3"/>
            <a:endCxn id="6" idx="0"/>
          </p:cNvCxnSpPr>
          <p:nvPr/>
        </p:nvCxnSpPr>
        <p:spPr>
          <a:xfrm flipH="1">
            <a:off x="1475521" y="2323623"/>
            <a:ext cx="580884" cy="72597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" idx="5"/>
            <a:endCxn id="7" idx="0"/>
          </p:cNvCxnSpPr>
          <p:nvPr/>
        </p:nvCxnSpPr>
        <p:spPr>
          <a:xfrm>
            <a:off x="2365878" y="2323623"/>
            <a:ext cx="540391" cy="72425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4"/>
            <a:endCxn id="8" idx="0"/>
          </p:cNvCxnSpPr>
          <p:nvPr/>
        </p:nvCxnSpPr>
        <p:spPr>
          <a:xfrm>
            <a:off x="1475521" y="3487256"/>
            <a:ext cx="0" cy="62132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3"/>
            <a:endCxn id="9" idx="0"/>
          </p:cNvCxnSpPr>
          <p:nvPr/>
        </p:nvCxnSpPr>
        <p:spPr>
          <a:xfrm flipH="1">
            <a:off x="2325443" y="3421443"/>
            <a:ext cx="426089" cy="6871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4"/>
            <a:endCxn id="10" idx="0"/>
          </p:cNvCxnSpPr>
          <p:nvPr/>
        </p:nvCxnSpPr>
        <p:spPr>
          <a:xfrm>
            <a:off x="2906269" y="3485537"/>
            <a:ext cx="25931" cy="62304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5"/>
            <a:endCxn id="11" idx="0"/>
          </p:cNvCxnSpPr>
          <p:nvPr/>
        </p:nvCxnSpPr>
        <p:spPr>
          <a:xfrm>
            <a:off x="3061005" y="3421443"/>
            <a:ext cx="489676" cy="6871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843363" y="1804106"/>
            <a:ext cx="3232727" cy="3158836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379375" y="1954291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16120" y="2387717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573195" y="2357788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975630" y="3082040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093988" y="3041975"/>
            <a:ext cx="45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179853" y="3590899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47532" y="3592879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875556" y="3597218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305843" y="3580345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397230" y="4540432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256691" y="4539147"/>
            <a:ext cx="46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132604" y="4539147"/>
            <a:ext cx="45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751532" y="4532642"/>
            <a:ext cx="46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5620798" y="1950055"/>
                <a:ext cx="437661" cy="43766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798" y="1950055"/>
                <a:ext cx="437661" cy="43766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4885177" y="3049594"/>
                <a:ext cx="437661" cy="43766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177" y="3049594"/>
                <a:ext cx="437661" cy="43766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>
              <a:xfrm>
                <a:off x="6315925" y="3047875"/>
                <a:ext cx="437661" cy="43766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925" y="3047875"/>
                <a:ext cx="437661" cy="43766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>
              <a:xfrm>
                <a:off x="4885177" y="4108579"/>
                <a:ext cx="437661" cy="43766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177" y="4108579"/>
                <a:ext cx="437661" cy="43766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/>
              <p:cNvSpPr/>
              <p:nvPr/>
            </p:nvSpPr>
            <p:spPr>
              <a:xfrm>
                <a:off x="5735099" y="4108579"/>
                <a:ext cx="437661" cy="43766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Oval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099" y="4108579"/>
                <a:ext cx="437661" cy="43766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6341856" y="4108579"/>
                <a:ext cx="437661" cy="43766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856" y="4108579"/>
                <a:ext cx="437661" cy="437662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/>
              <p:cNvSpPr/>
              <p:nvPr/>
            </p:nvSpPr>
            <p:spPr>
              <a:xfrm>
                <a:off x="6960337" y="4108579"/>
                <a:ext cx="437661" cy="43766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Ova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37" y="4108579"/>
                <a:ext cx="437661" cy="437662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stCxn id="30" idx="3"/>
            <a:endCxn id="32" idx="0"/>
          </p:cNvCxnSpPr>
          <p:nvPr/>
        </p:nvCxnSpPr>
        <p:spPr>
          <a:xfrm flipH="1">
            <a:off x="5104008" y="2323623"/>
            <a:ext cx="580884" cy="72597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4"/>
            <a:endCxn id="35" idx="0"/>
          </p:cNvCxnSpPr>
          <p:nvPr/>
        </p:nvCxnSpPr>
        <p:spPr>
          <a:xfrm>
            <a:off x="5104008" y="3487256"/>
            <a:ext cx="0" cy="62132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3" idx="3"/>
            <a:endCxn id="36" idx="0"/>
          </p:cNvCxnSpPr>
          <p:nvPr/>
        </p:nvCxnSpPr>
        <p:spPr>
          <a:xfrm flipH="1">
            <a:off x="5953930" y="3421443"/>
            <a:ext cx="426089" cy="6871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3" idx="4"/>
            <a:endCxn id="38" idx="0"/>
          </p:cNvCxnSpPr>
          <p:nvPr/>
        </p:nvCxnSpPr>
        <p:spPr>
          <a:xfrm>
            <a:off x="6534756" y="3485537"/>
            <a:ext cx="25931" cy="62304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3" idx="5"/>
            <a:endCxn id="39" idx="0"/>
          </p:cNvCxnSpPr>
          <p:nvPr/>
        </p:nvCxnSpPr>
        <p:spPr>
          <a:xfrm>
            <a:off x="6689492" y="3421443"/>
            <a:ext cx="489676" cy="6871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4471850" y="1804106"/>
            <a:ext cx="3232727" cy="3158836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007862" y="1954291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144607" y="2387717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604117" y="3082040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722475" y="3041975"/>
            <a:ext cx="45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808340" y="3590899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876019" y="3592879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504043" y="3597218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934330" y="3580345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025717" y="4540432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885178" y="4539147"/>
            <a:ext cx="46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761091" y="4539147"/>
            <a:ext cx="45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380019" y="4532642"/>
            <a:ext cx="46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062004" y="1804106"/>
            <a:ext cx="3232727" cy="3158836"/>
            <a:chOff x="8497774" y="2606041"/>
            <a:chExt cx="3232727" cy="3158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/>
                <p:cNvSpPr/>
                <p:nvPr/>
              </p:nvSpPr>
              <p:spPr>
                <a:xfrm>
                  <a:off x="9646722" y="2751990"/>
                  <a:ext cx="437661" cy="43766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Oval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6722" y="2751990"/>
                  <a:ext cx="437661" cy="437662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/>
                <p:cNvSpPr/>
                <p:nvPr/>
              </p:nvSpPr>
              <p:spPr>
                <a:xfrm>
                  <a:off x="8911101" y="3851529"/>
                  <a:ext cx="437661" cy="43766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Oval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1101" y="3851529"/>
                  <a:ext cx="437661" cy="437662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Oval 79"/>
                <p:cNvSpPr/>
                <p:nvPr/>
              </p:nvSpPr>
              <p:spPr>
                <a:xfrm>
                  <a:off x="10341849" y="3849810"/>
                  <a:ext cx="437661" cy="43766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Oval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1849" y="3849810"/>
                  <a:ext cx="437661" cy="437662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/>
                <p:cNvSpPr/>
                <p:nvPr/>
              </p:nvSpPr>
              <p:spPr>
                <a:xfrm>
                  <a:off x="8911101" y="4910514"/>
                  <a:ext cx="437661" cy="43766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Oval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1101" y="4910514"/>
                  <a:ext cx="437661" cy="437662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/>
                <p:cNvSpPr/>
                <p:nvPr/>
              </p:nvSpPr>
              <p:spPr>
                <a:xfrm>
                  <a:off x="9761023" y="4910514"/>
                  <a:ext cx="437661" cy="43766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Oval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1023" y="4910514"/>
                  <a:ext cx="437661" cy="437662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/>
                <p:cNvSpPr/>
                <p:nvPr/>
              </p:nvSpPr>
              <p:spPr>
                <a:xfrm>
                  <a:off x="10367780" y="4910514"/>
                  <a:ext cx="437661" cy="43766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Oval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7780" y="4910514"/>
                  <a:ext cx="437661" cy="437662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/>
                <p:cNvSpPr/>
                <p:nvPr/>
              </p:nvSpPr>
              <p:spPr>
                <a:xfrm>
                  <a:off x="10986261" y="4910514"/>
                  <a:ext cx="437661" cy="43766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Oval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6261" y="4910514"/>
                  <a:ext cx="437661" cy="437662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/>
            <p:cNvCxnSpPr>
              <a:stCxn id="78" idx="3"/>
              <a:endCxn id="79" idx="0"/>
            </p:cNvCxnSpPr>
            <p:nvPr/>
          </p:nvCxnSpPr>
          <p:spPr>
            <a:xfrm flipH="1">
              <a:off x="9129932" y="3125558"/>
              <a:ext cx="580884" cy="7259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0" idx="3"/>
              <a:endCxn id="82" idx="0"/>
            </p:cNvCxnSpPr>
            <p:nvPr/>
          </p:nvCxnSpPr>
          <p:spPr>
            <a:xfrm flipH="1">
              <a:off x="9979854" y="4223378"/>
              <a:ext cx="426089" cy="687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0" idx="4"/>
              <a:endCxn id="83" idx="0"/>
            </p:cNvCxnSpPr>
            <p:nvPr/>
          </p:nvCxnSpPr>
          <p:spPr>
            <a:xfrm>
              <a:off x="10560680" y="4287472"/>
              <a:ext cx="25931" cy="6230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0" idx="5"/>
              <a:endCxn id="84" idx="0"/>
            </p:cNvCxnSpPr>
            <p:nvPr/>
          </p:nvCxnSpPr>
          <p:spPr>
            <a:xfrm>
              <a:off x="10715416" y="4223378"/>
              <a:ext cx="489676" cy="687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ounded Rectangle 89"/>
            <p:cNvSpPr/>
            <p:nvPr/>
          </p:nvSpPr>
          <p:spPr>
            <a:xfrm>
              <a:off x="8497774" y="2606041"/>
              <a:ext cx="3232727" cy="3158836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033786" y="2756226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170531" y="3189652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630041" y="3883975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748399" y="3843910"/>
              <a:ext cx="45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901943" y="4394814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529967" y="4399153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960254" y="4382280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1051641" y="5342367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911102" y="5341082"/>
              <a:ext cx="463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787015" y="5341082"/>
              <a:ext cx="45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405943" y="5334577"/>
              <a:ext cx="463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3248" y="5328820"/>
            <a:ext cx="1548125" cy="1177705"/>
            <a:chOff x="5589603" y="5328820"/>
            <a:chExt cx="1548125" cy="1177705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4" t="20154" r="10665" b="20387"/>
            <a:stretch/>
          </p:blipFill>
          <p:spPr>
            <a:xfrm>
              <a:off x="5589603" y="5328820"/>
              <a:ext cx="1350128" cy="1017988"/>
            </a:xfrm>
            <a:prstGeom prst="rect">
              <a:avLst/>
            </a:prstGeom>
          </p:spPr>
        </p:pic>
        <p:grpSp>
          <p:nvGrpSpPr>
            <p:cNvPr id="104" name="Group 103"/>
            <p:cNvGrpSpPr/>
            <p:nvPr/>
          </p:nvGrpSpPr>
          <p:grpSpPr>
            <a:xfrm>
              <a:off x="5941386" y="5608920"/>
              <a:ext cx="1196342" cy="897605"/>
              <a:chOff x="6577248" y="4954059"/>
              <a:chExt cx="2599013" cy="1959639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6648500" y="4977670"/>
                <a:ext cx="2513255" cy="18462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4" t="20154" r="10665" b="20387"/>
              <a:stretch/>
            </p:blipFill>
            <p:spPr>
              <a:xfrm>
                <a:off x="6577248" y="4954059"/>
                <a:ext cx="2599013" cy="1959639"/>
              </a:xfrm>
              <a:prstGeom prst="rect">
                <a:avLst/>
              </a:prstGeom>
            </p:spPr>
          </p:pic>
        </p:grpSp>
      </p:grpSp>
      <p:grpSp>
        <p:nvGrpSpPr>
          <p:cNvPr id="107" name="Group 106"/>
          <p:cNvGrpSpPr/>
          <p:nvPr/>
        </p:nvGrpSpPr>
        <p:grpSpPr>
          <a:xfrm>
            <a:off x="1773936" y="5253912"/>
            <a:ext cx="1300435" cy="1380483"/>
            <a:chOff x="4980373" y="2017254"/>
            <a:chExt cx="2610035" cy="3185679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9" t="20154" r="10665" b="24149"/>
            <a:stretch/>
          </p:blipFill>
          <p:spPr>
            <a:xfrm>
              <a:off x="4980373" y="2017254"/>
              <a:ext cx="2610035" cy="1835655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38074" r="10665" b="20387"/>
            <a:stretch/>
          </p:blipFill>
          <p:spPr>
            <a:xfrm>
              <a:off x="5005350" y="3833886"/>
              <a:ext cx="2585058" cy="136904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8800713" y="5344295"/>
            <a:ext cx="1965536" cy="1203710"/>
            <a:chOff x="8800713" y="5344295"/>
            <a:chExt cx="1965536" cy="1203710"/>
          </a:xfrm>
        </p:grpSpPr>
        <p:grpSp>
          <p:nvGrpSpPr>
            <p:cNvPr id="134" name="Group 133"/>
            <p:cNvGrpSpPr/>
            <p:nvPr/>
          </p:nvGrpSpPr>
          <p:grpSpPr>
            <a:xfrm>
              <a:off x="8800713" y="5344295"/>
              <a:ext cx="1288973" cy="726305"/>
              <a:chOff x="8814055" y="5804830"/>
              <a:chExt cx="1288973" cy="726305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8832028" y="5829441"/>
                <a:ext cx="1262169" cy="6770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8814055" y="5804830"/>
                <a:ext cx="1288973" cy="726305"/>
                <a:chOff x="3250754" y="5394796"/>
                <a:chExt cx="1288973" cy="726305"/>
              </a:xfrm>
            </p:grpSpPr>
            <p:pic>
              <p:nvPicPr>
                <p:cNvPr id="137" name="Picture 136"/>
                <p:cNvPicPr>
                  <a:picLocks noChangeAspect="1"/>
                </p:cNvPicPr>
                <p:nvPr/>
              </p:nvPicPr>
              <p:blipFill rotWithShape="1"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139" t="20154" r="11363" b="44809"/>
                <a:stretch/>
              </p:blipFill>
              <p:spPr>
                <a:xfrm>
                  <a:off x="3250754" y="5394796"/>
                  <a:ext cx="1288973" cy="500396"/>
                </a:xfrm>
                <a:prstGeom prst="rect">
                  <a:avLst/>
                </a:prstGeom>
              </p:spPr>
            </p:pic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 rotWithShape="1"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676" t="63938" r="11379" b="20242"/>
                <a:stretch/>
              </p:blipFill>
              <p:spPr>
                <a:xfrm>
                  <a:off x="3259835" y="5895158"/>
                  <a:ext cx="1279892" cy="22594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4" name="Group 123"/>
            <p:cNvGrpSpPr/>
            <p:nvPr/>
          </p:nvGrpSpPr>
          <p:grpSpPr>
            <a:xfrm>
              <a:off x="9131654" y="5582557"/>
              <a:ext cx="1288973" cy="726305"/>
              <a:chOff x="8814055" y="5804830"/>
              <a:chExt cx="1288973" cy="726305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8832028" y="5829441"/>
                <a:ext cx="1262169" cy="6770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8814055" y="5804830"/>
                <a:ext cx="1288973" cy="726305"/>
                <a:chOff x="3250754" y="5394796"/>
                <a:chExt cx="1288973" cy="726305"/>
              </a:xfrm>
            </p:grpSpPr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 rotWithShape="1"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139" t="20154" r="11363" b="44809"/>
                <a:stretch/>
              </p:blipFill>
              <p:spPr>
                <a:xfrm>
                  <a:off x="3250754" y="5394796"/>
                  <a:ext cx="1288973" cy="500396"/>
                </a:xfrm>
                <a:prstGeom prst="rect">
                  <a:avLst/>
                </a:prstGeom>
              </p:spPr>
            </p:pic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 rotWithShape="1"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676" t="63938" r="11379" b="20242"/>
                <a:stretch/>
              </p:blipFill>
              <p:spPr>
                <a:xfrm>
                  <a:off x="3259835" y="5895158"/>
                  <a:ext cx="1279892" cy="22594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9" name="Group 128"/>
            <p:cNvGrpSpPr/>
            <p:nvPr/>
          </p:nvGrpSpPr>
          <p:grpSpPr>
            <a:xfrm>
              <a:off x="9477276" y="5821700"/>
              <a:ext cx="1288973" cy="726305"/>
              <a:chOff x="8814055" y="5804830"/>
              <a:chExt cx="1288973" cy="726305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8832028" y="5829441"/>
                <a:ext cx="1262169" cy="6770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8814055" y="5804830"/>
                <a:ext cx="1288973" cy="726305"/>
                <a:chOff x="3250754" y="5394796"/>
                <a:chExt cx="1288973" cy="726305"/>
              </a:xfrm>
            </p:grpSpPr>
            <p:pic>
              <p:nvPicPr>
                <p:cNvPr id="132" name="Picture 131"/>
                <p:cNvPicPr>
                  <a:picLocks noChangeAspect="1"/>
                </p:cNvPicPr>
                <p:nvPr/>
              </p:nvPicPr>
              <p:blipFill rotWithShape="1"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139" t="20154" r="11363" b="44809"/>
                <a:stretch/>
              </p:blipFill>
              <p:spPr>
                <a:xfrm>
                  <a:off x="3250754" y="5394796"/>
                  <a:ext cx="1288973" cy="500396"/>
                </a:xfrm>
                <a:prstGeom prst="rect">
                  <a:avLst/>
                </a:prstGeom>
              </p:spPr>
            </p:pic>
            <p:pic>
              <p:nvPicPr>
                <p:cNvPr id="133" name="Picture 132"/>
                <p:cNvPicPr>
                  <a:picLocks noChangeAspect="1"/>
                </p:cNvPicPr>
                <p:nvPr/>
              </p:nvPicPr>
              <p:blipFill rotWithShape="1"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676" t="63938" r="11379" b="20242"/>
                <a:stretch/>
              </p:blipFill>
              <p:spPr>
                <a:xfrm>
                  <a:off x="3259835" y="5895158"/>
                  <a:ext cx="1279892" cy="225943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39" name="Group 138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itle 1"/>
          <p:cNvSpPr>
            <a:spLocks noGrp="1"/>
          </p:cNvSpPr>
          <p:nvPr>
            <p:ph type="title"/>
          </p:nvPr>
        </p:nvSpPr>
        <p:spPr>
          <a:xfrm>
            <a:off x="839788" y="236031"/>
            <a:ext cx="10515600" cy="1325563"/>
          </a:xfrm>
        </p:spPr>
        <p:txBody>
          <a:bodyPr/>
          <a:lstStyle/>
          <a:p>
            <a:r>
              <a:rPr lang="en-US" b="1" dirty="0" smtClean="0"/>
              <a:t>Partitioning: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LyreSplit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Illustration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3" name="Right Arrow 142"/>
          <p:cNvSpPr/>
          <p:nvPr/>
        </p:nvSpPr>
        <p:spPr>
          <a:xfrm>
            <a:off x="4176943" y="3162211"/>
            <a:ext cx="189652" cy="319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/>
          <p:cNvSpPr/>
          <p:nvPr/>
        </p:nvSpPr>
        <p:spPr>
          <a:xfrm>
            <a:off x="7769263" y="3148001"/>
            <a:ext cx="189652" cy="319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0" grpId="0" animBg="1"/>
      <p:bldP spid="32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62" grpId="0" animBg="1"/>
      <p:bldP spid="63" grpId="0"/>
      <p:bldP spid="64" grpId="0"/>
      <p:bldP spid="66" grpId="0"/>
      <p:bldP spid="67" grpId="0"/>
      <p:bldP spid="68" grpId="0"/>
      <p:bldP spid="68" grpId="1"/>
      <p:bldP spid="69" grpId="0"/>
      <p:bldP spid="70" grpId="0"/>
      <p:bldP spid="71" grpId="0"/>
      <p:bldP spid="72" grpId="0"/>
      <p:bldP spid="73" grpId="0"/>
      <p:bldP spid="74" grpId="0"/>
      <p:bldP spid="75" grpId="0"/>
      <p:bldP spid="143" grpId="0" animBg="1"/>
      <p:bldP spid="1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729"/>
            <a:ext cx="10515600" cy="1325563"/>
          </a:xfrm>
        </p:spPr>
        <p:txBody>
          <a:bodyPr/>
          <a:lstStyle/>
          <a:p>
            <a:r>
              <a:rPr lang="en-US" b="1" dirty="0" smtClean="0"/>
              <a:t>Partitioning: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Experimental Setting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96990" y="1762797"/>
                <a:ext cx="11198019" cy="368458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Dataset</a:t>
                </a:r>
              </a:p>
              <a:p>
                <a:pPr lvl="1"/>
                <a:r>
                  <a:rPr lang="en-US" dirty="0" smtClean="0"/>
                  <a:t>Versioning workload from Decibel[1]</a:t>
                </a:r>
              </a:p>
              <a:p>
                <a:r>
                  <a:rPr lang="en-US" dirty="0" smtClean="0"/>
                  <a:t>Algorithm</a:t>
                </a:r>
              </a:p>
              <a:p>
                <a:pPr lvl="1"/>
                <a:r>
                  <a:rPr lang="en-US" dirty="0" smtClean="0"/>
                  <a:t>Our proposed algorithm – </a:t>
                </a:r>
                <a:r>
                  <a:rPr lang="en-US" dirty="0" err="1" smtClean="0"/>
                  <a:t>LyreSplit</a:t>
                </a:r>
                <a:endParaRPr lang="en-US" dirty="0" smtClean="0"/>
              </a:p>
              <a:p>
                <a:pPr lvl="2"/>
                <a:r>
                  <a:rPr lang="en-US" sz="2200" b="1" dirty="0" err="1" smtClean="0"/>
                  <a:t>LyreSplit</a:t>
                </a:r>
                <a:r>
                  <a:rPr lang="en-US" sz="2200" b="1" dirty="0" smtClean="0"/>
                  <a:t> </a:t>
                </a:r>
                <a:r>
                  <a:rPr lang="en-US" sz="2200" dirty="0" smtClean="0"/>
                  <a:t>(Varying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400" dirty="0"/>
                  <a:t>–</a:t>
                </a:r>
                <a:r>
                  <a:rPr lang="en-US" sz="2200" dirty="0" smtClean="0"/>
                  <a:t> coherence parameter)</a:t>
                </a:r>
              </a:p>
              <a:p>
                <a:pPr lvl="1"/>
                <a:r>
                  <a:rPr lang="en-US" dirty="0" smtClean="0"/>
                  <a:t>Two clustering-based </a:t>
                </a:r>
                <a:r>
                  <a:rPr lang="en-US" dirty="0"/>
                  <a:t>algorithm </a:t>
                </a:r>
                <a:r>
                  <a:rPr lang="en-US" dirty="0" smtClean="0"/>
                  <a:t>from </a:t>
                </a:r>
                <a:r>
                  <a:rPr lang="en-US" dirty="0" err="1" smtClean="0"/>
                  <a:t>Nscale</a:t>
                </a:r>
                <a:r>
                  <a:rPr lang="en-US" dirty="0" smtClean="0"/>
                  <a:t> [2]</a:t>
                </a:r>
              </a:p>
              <a:p>
                <a:pPr lvl="2"/>
                <a:r>
                  <a:rPr lang="en-US" sz="2200" b="1" dirty="0" smtClean="0"/>
                  <a:t>AGGLO</a:t>
                </a:r>
                <a:r>
                  <a:rPr lang="en-US" sz="2200" dirty="0" smtClean="0"/>
                  <a:t> (Varying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400" dirty="0"/>
                  <a:t>–</a:t>
                </a:r>
                <a:r>
                  <a:rPr lang="en-US" sz="2200" dirty="0" smtClean="0"/>
                  <a:t> partition capacity)</a:t>
                </a:r>
              </a:p>
              <a:p>
                <a:pPr lvl="2"/>
                <a:r>
                  <a:rPr lang="en-US" sz="2200" b="1" dirty="0" err="1" smtClean="0"/>
                  <a:t>KMeans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(</a:t>
                </a:r>
                <a:r>
                  <a:rPr lang="en-US" sz="2200" dirty="0" smtClean="0"/>
                  <a:t>Varying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400" dirty="0"/>
                  <a:t>–</a:t>
                </a:r>
                <a:r>
                  <a:rPr lang="en-US" sz="2200" dirty="0" smtClean="0"/>
                  <a:t> # of partitions)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96990" y="1762797"/>
                <a:ext cx="11198019" cy="3684588"/>
              </a:xfrm>
              <a:prstGeom prst="rect">
                <a:avLst/>
              </a:prstGeom>
              <a:blipFill rotWithShape="0">
                <a:blip r:embed="rId3"/>
                <a:stretch>
                  <a:fillRect l="-980" t="-2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387379" y="5609480"/>
            <a:ext cx="976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[1] </a:t>
            </a:r>
            <a:r>
              <a:rPr lang="en-US" sz="1600" i="1" dirty="0" smtClean="0"/>
              <a:t>Decibel</a:t>
            </a:r>
            <a:r>
              <a:rPr lang="en-US" sz="1600" i="1" dirty="0"/>
              <a:t>: The relational dataset branching system. PVLDB </a:t>
            </a:r>
            <a:r>
              <a:rPr lang="en-US" sz="1600" i="1" dirty="0" smtClean="0"/>
              <a:t>2016</a:t>
            </a:r>
          </a:p>
          <a:p>
            <a:pPr algn="ctr"/>
            <a:r>
              <a:rPr lang="en-US" sz="1600" i="1" dirty="0" smtClean="0"/>
              <a:t>[2] </a:t>
            </a:r>
            <a:r>
              <a:rPr lang="en-US" sz="1600" i="1" dirty="0" err="1" smtClean="0"/>
              <a:t>NScale</a:t>
            </a:r>
            <a:r>
              <a:rPr lang="en-US" sz="1600" i="1" dirty="0"/>
              <a:t>: neighborhood-centric large-scale graph analytics in the cloud</a:t>
            </a:r>
            <a:r>
              <a:rPr lang="en-US" sz="1600" i="1" dirty="0" smtClean="0"/>
              <a:t>. VLDB </a:t>
            </a:r>
            <a:r>
              <a:rPr lang="en-US" sz="1600" i="1" dirty="0"/>
              <a:t>Journal </a:t>
            </a:r>
            <a:r>
              <a:rPr lang="en-US" sz="1600" i="1" dirty="0" smtClean="0"/>
              <a:t>2016</a:t>
            </a:r>
            <a:endParaRPr lang="en-US" sz="16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74" y="182244"/>
            <a:ext cx="11467651" cy="1325563"/>
          </a:xfrm>
        </p:spPr>
        <p:txBody>
          <a:bodyPr/>
          <a:lstStyle/>
          <a:p>
            <a:r>
              <a:rPr lang="en-US" b="1" dirty="0" smtClean="0"/>
              <a:t>Comparison of Partitioning Algorithms</a:t>
            </a:r>
            <a:r>
              <a:rPr lang="en-US" sz="4000" b="1" dirty="0" smtClean="0"/>
              <a:t>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Effectiveness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4025902" y="5845984"/>
            <a:ext cx="3871253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Access and Storage Trade Off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85" r="50324" b="10579"/>
          <a:stretch/>
        </p:blipFill>
        <p:spPr>
          <a:xfrm>
            <a:off x="3414239" y="1507807"/>
            <a:ext cx="4823750" cy="38779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09616" y="4017364"/>
            <a:ext cx="190500" cy="17145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 flipH="1">
            <a:off x="1172995" y="2276810"/>
            <a:ext cx="2241244" cy="971550"/>
          </a:xfrm>
          <a:prstGeom prst="wedgeRectCallout">
            <a:avLst>
              <a:gd name="adj1" fmla="val -97131"/>
              <a:gd name="adj2" fmla="val 140416"/>
            </a:avLst>
          </a:prstGeom>
          <a:solidFill>
            <a:schemeClr val="accent6">
              <a:lumMod val="20000"/>
              <a:lumOff val="80000"/>
              <a:alpha val="84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Storage: 2.3GB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Checkout: 2.9s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 txBox="1">
            <a:spLocks/>
          </p:cNvSpPr>
          <p:nvPr/>
        </p:nvSpPr>
        <p:spPr>
          <a:xfrm>
            <a:off x="362174" y="182244"/>
            <a:ext cx="114676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Comparison of Partitioning Algorithms</a:t>
            </a:r>
            <a:r>
              <a:rPr lang="en-US" sz="4000" b="1" dirty="0" smtClean="0"/>
              <a:t>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Efficiency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65196" y="2208192"/>
            <a:ext cx="1813718" cy="830997"/>
          </a:xfrm>
          <a:prstGeom prst="rect">
            <a:avLst/>
          </a:prstGeom>
          <a:ln w="222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10</a:t>
            </a:r>
            <a:r>
              <a:rPr lang="en-US" sz="2400" baseline="30000" dirty="0" smtClean="0">
                <a:solidFill>
                  <a:srgbClr val="C00000"/>
                </a:solidFill>
              </a:rPr>
              <a:t>3 </a:t>
            </a:r>
            <a:r>
              <a:rPr lang="en-US" sz="2400" dirty="0" smtClean="0">
                <a:solidFill>
                  <a:srgbClr val="C00000"/>
                </a:solidFill>
              </a:rPr>
              <a:t>X faster on average</a:t>
            </a:r>
            <a:r>
              <a:rPr lang="en-US" sz="2400" baseline="30000" dirty="0" smtClean="0">
                <a:solidFill>
                  <a:srgbClr val="C00000"/>
                </a:solidFill>
              </a:rPr>
              <a:t> </a:t>
            </a:r>
            <a:endParaRPr lang="en-US" sz="2400" baseline="300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25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55750" y="5978383"/>
            <a:ext cx="3715555" cy="475279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Running Time Comparison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913" r="50701" b="10359"/>
          <a:stretch/>
        </p:blipFill>
        <p:spPr>
          <a:xfrm>
            <a:off x="3531308" y="1963169"/>
            <a:ext cx="4973713" cy="352323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041321" y="4094753"/>
            <a:ext cx="492825" cy="29240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24630" y="2736321"/>
            <a:ext cx="492825" cy="29240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95552" y="2331283"/>
            <a:ext cx="492825" cy="29240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3642" t="567" r="27931" b="89745"/>
          <a:stretch/>
        </p:blipFill>
        <p:spPr>
          <a:xfrm>
            <a:off x="4298001" y="1721224"/>
            <a:ext cx="4200539" cy="387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8432" y="5231027"/>
            <a:ext cx="393994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48432" y="5231027"/>
            <a:ext cx="393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1M                    5M                    10M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9477" y="5530429"/>
            <a:ext cx="3695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Dataset Size (# of Records)</a:t>
            </a:r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729"/>
            <a:ext cx="10515600" cy="1325563"/>
          </a:xfrm>
        </p:spPr>
        <p:txBody>
          <a:bodyPr/>
          <a:lstStyle/>
          <a:p>
            <a:r>
              <a:rPr lang="en-US" b="1" dirty="0" smtClean="0"/>
              <a:t>Benefits of Partitioning: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torage vs. Access 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3545683" y="5669280"/>
            <a:ext cx="566892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Comparison With and Without Partitioning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684" y="1613254"/>
            <a:ext cx="8327572" cy="392906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962525" y="2475084"/>
            <a:ext cx="514350" cy="2803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15000" y="4494384"/>
            <a:ext cx="447675" cy="2803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820275" y="2462860"/>
            <a:ext cx="447675" cy="2803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119357" y="3495675"/>
            <a:ext cx="453268" cy="29527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382" y="1742006"/>
            <a:ext cx="2103437" cy="1754326"/>
          </a:xfrm>
          <a:prstGeom prst="rect">
            <a:avLst/>
          </a:prstGeom>
          <a:ln w="222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Storage: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2X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I</a:t>
            </a:r>
            <a:r>
              <a:rPr lang="en-US" altLang="zh-CN" sz="2400" dirty="0" smtClean="0">
                <a:solidFill>
                  <a:srgbClr val="C00000"/>
                </a:solidFill>
              </a:rPr>
              <a:t>ncrease</a:t>
            </a:r>
          </a:p>
          <a:p>
            <a:pPr algn="ctr"/>
            <a:endParaRPr lang="en-US" sz="1200" dirty="0">
              <a:solidFill>
                <a:srgbClr val="C00000"/>
              </a:solidFill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Checkout: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21X</a:t>
            </a:r>
            <a:r>
              <a:rPr lang="en-US" sz="2400" dirty="0">
                <a:solidFill>
                  <a:srgbClr val="C00000"/>
                </a:solidFill>
              </a:rPr>
              <a:t> Reduction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86350" y="5114925"/>
            <a:ext cx="9429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62507" y="4845767"/>
            <a:ext cx="393994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62508" y="4845767"/>
            <a:ext cx="326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1M                5M               10M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01137" y="5091449"/>
            <a:ext cx="9429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58819" y="4859505"/>
            <a:ext cx="3194831" cy="230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86832" y="4813904"/>
            <a:ext cx="326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1M                5M               10M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 txBox="1">
            <a:spLocks/>
          </p:cNvSpPr>
          <p:nvPr/>
        </p:nvSpPr>
        <p:spPr>
          <a:xfrm>
            <a:off x="362174" y="182244"/>
            <a:ext cx="114676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Summary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27</a:t>
            </a:fld>
            <a:endParaRPr lang="en-US"/>
          </a:p>
        </p:txBody>
      </p:sp>
      <p:sp>
        <p:nvSpPr>
          <p:cNvPr id="16" name="Content Placeholder 3"/>
          <p:cNvSpPr>
            <a:spLocks noGrp="1"/>
          </p:cNvSpPr>
          <p:nvPr>
            <p:ph sz="half" idx="4294967295"/>
          </p:nvPr>
        </p:nvSpPr>
        <p:spPr>
          <a:xfrm>
            <a:off x="496990" y="1762797"/>
            <a:ext cx="11198019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Bolt-on versioning for relational databases </a:t>
            </a:r>
            <a:r>
              <a:rPr lang="en-US" sz="3200" dirty="0" smtClean="0">
                <a:solidFill>
                  <a:srgbClr val="C00000"/>
                </a:solidFill>
              </a:rPr>
              <a:t>[</a:t>
            </a:r>
            <a:r>
              <a:rPr lang="en-US" sz="3200" dirty="0" err="1" smtClean="0">
                <a:solidFill>
                  <a:srgbClr val="C00000"/>
                </a:solidFill>
              </a:rPr>
              <a:t>OrpheusDB</a:t>
            </a:r>
            <a:r>
              <a:rPr lang="en-US" sz="3200" dirty="0" smtClean="0">
                <a:solidFill>
                  <a:srgbClr val="C00000"/>
                </a:solidFill>
              </a:rPr>
              <a:t>]</a:t>
            </a:r>
          </a:p>
          <a:p>
            <a:endParaRPr lang="en-US" sz="3200" dirty="0"/>
          </a:p>
          <a:p>
            <a:r>
              <a:rPr lang="en-US" sz="3200" dirty="0" smtClean="0"/>
              <a:t>Optimized data representation </a:t>
            </a:r>
            <a:r>
              <a:rPr lang="en-US" sz="3200" dirty="0" smtClean="0">
                <a:solidFill>
                  <a:srgbClr val="C00000"/>
                </a:solidFill>
              </a:rPr>
              <a:t>[Split-by-</a:t>
            </a:r>
            <a:r>
              <a:rPr lang="en-US" sz="3200" dirty="0" err="1" smtClean="0">
                <a:solidFill>
                  <a:srgbClr val="C00000"/>
                </a:solidFill>
              </a:rPr>
              <a:t>rlist</a:t>
            </a:r>
            <a:r>
              <a:rPr lang="en-US" sz="3200" dirty="0" smtClean="0">
                <a:solidFill>
                  <a:srgbClr val="C00000"/>
                </a:solidFill>
              </a:rPr>
              <a:t>]</a:t>
            </a:r>
          </a:p>
          <a:p>
            <a:endParaRPr lang="en-US" sz="3200" dirty="0" smtClean="0"/>
          </a:p>
          <a:p>
            <a:r>
              <a:rPr lang="en-US" sz="3200" dirty="0"/>
              <a:t>D</a:t>
            </a:r>
            <a:r>
              <a:rPr lang="en-US" sz="3200" dirty="0" smtClean="0"/>
              <a:t>esigned partition scheme </a:t>
            </a:r>
            <a:r>
              <a:rPr lang="en-US" sz="3200" dirty="0" smtClean="0">
                <a:solidFill>
                  <a:srgbClr val="C00000"/>
                </a:solidFill>
              </a:rPr>
              <a:t>[</a:t>
            </a:r>
            <a:r>
              <a:rPr lang="en-US" sz="3200" dirty="0" err="1" smtClean="0">
                <a:solidFill>
                  <a:srgbClr val="C00000"/>
                </a:solidFill>
              </a:rPr>
              <a:t>LyreSplit</a:t>
            </a:r>
            <a:r>
              <a:rPr lang="en-US" sz="3200" dirty="0" smtClean="0">
                <a:solidFill>
                  <a:srgbClr val="C00000"/>
                </a:solidFill>
              </a:rPr>
              <a:t>]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41" t="2960"/>
          <a:stretch/>
        </p:blipFill>
        <p:spPr>
          <a:xfrm>
            <a:off x="4074758" y="95615"/>
            <a:ext cx="4535842" cy="1397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8166" y="1279232"/>
            <a:ext cx="7484034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hlinkClick r:id="rId4"/>
              </a:rPr>
              <a:t>http://orpheus-db.github.io/</a:t>
            </a:r>
            <a:r>
              <a:rPr lang="en-US" sz="2800" dirty="0" smtClean="0">
                <a:solidFill>
                  <a:schemeClr val="accent2"/>
                </a:solidFill>
              </a:rPr>
              <a:t>  </a:t>
            </a:r>
            <a:r>
              <a:rPr lang="en-US" sz="2800" dirty="0" smtClean="0">
                <a:solidFill>
                  <a:srgbClr val="C00000"/>
                </a:solidFill>
              </a:rPr>
              <a:t>[Fully Open-Source]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544" y="1729646"/>
            <a:ext cx="8224435" cy="48155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28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808" y="123244"/>
            <a:ext cx="2615411" cy="19325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" y="134716"/>
            <a:ext cx="2529369" cy="160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7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87"/>
            <a:ext cx="11210366" cy="1325563"/>
          </a:xfrm>
        </p:spPr>
        <p:txBody>
          <a:bodyPr/>
          <a:lstStyle/>
          <a:p>
            <a:r>
              <a:rPr lang="en-US" b="1" dirty="0" smtClean="0"/>
              <a:t>Proposal: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“Reuse” Relational Database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06" y="1843791"/>
            <a:ext cx="6841863" cy="429500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1140310"/>
            <a:ext cx="12193795" cy="44820"/>
            <a:chOff x="0" y="1269402"/>
            <a:chExt cx="12193795" cy="4482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808207" y="1812619"/>
            <a:ext cx="1624405" cy="70628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4245" y="1525200"/>
            <a:ext cx="3141233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Traditional SQL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Identify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Aggregates Across Versions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947185" y="1812618"/>
            <a:ext cx="1624405" cy="70628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57073" y="1366540"/>
            <a:ext cx="1635162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Commit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Diff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90451" y="2865643"/>
            <a:ext cx="5635215" cy="1426658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213025" y="3228331"/>
            <a:ext cx="2580045" cy="92333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Translate and Rewrite Query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Optimize Performance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33658" y="5165495"/>
            <a:ext cx="5966909" cy="1095456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379770" y="5536201"/>
            <a:ext cx="2246557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</a:t>
            </a:r>
            <a:r>
              <a:rPr lang="en-US" altLang="zh-CN" dirty="0" smtClean="0"/>
              <a:t>ow data is stored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516"/>
            <a:ext cx="10515600" cy="1325563"/>
          </a:xfrm>
        </p:spPr>
        <p:txBody>
          <a:bodyPr/>
          <a:lstStyle/>
          <a:p>
            <a:r>
              <a:rPr lang="en-US" b="1" dirty="0" smtClean="0"/>
              <a:t>Motivation: </a:t>
            </a:r>
            <a:r>
              <a:rPr lang="en-US" altLang="zh-CN" sz="4000" b="1" dirty="0" smtClean="0">
                <a:solidFill>
                  <a:schemeClr val="accent4">
                    <a:lumMod val="50000"/>
                  </a:schemeClr>
                </a:solidFill>
              </a:rPr>
              <a:t>Example from Biological Domain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2" name="Picture 8" descr="Image result for human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58" b="68764"/>
          <a:stretch/>
        </p:blipFill>
        <p:spPr bwMode="auto">
          <a:xfrm>
            <a:off x="8219436" y="3264408"/>
            <a:ext cx="531001" cy="5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Image result for human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58" b="68764"/>
          <a:stretch/>
        </p:blipFill>
        <p:spPr bwMode="auto">
          <a:xfrm>
            <a:off x="4725755" y="3264408"/>
            <a:ext cx="531001" cy="5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48"/>
          <p:cNvCxnSpPr>
            <a:stCxn id="50" idx="6"/>
            <a:endCxn id="82" idx="2"/>
          </p:cNvCxnSpPr>
          <p:nvPr/>
        </p:nvCxnSpPr>
        <p:spPr>
          <a:xfrm flipV="1">
            <a:off x="3221814" y="3907529"/>
            <a:ext cx="2235807" cy="86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/>
              <p:cNvSpPr/>
              <p:nvPr/>
            </p:nvSpPr>
            <p:spPr>
              <a:xfrm>
                <a:off x="2488718" y="3567023"/>
                <a:ext cx="733096" cy="68273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Ova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18" y="3567023"/>
                <a:ext cx="733096" cy="682738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>
            <a:stCxn id="82" idx="6"/>
            <a:endCxn id="83" idx="2"/>
          </p:cNvCxnSpPr>
          <p:nvPr/>
        </p:nvCxnSpPr>
        <p:spPr>
          <a:xfrm>
            <a:off x="6190717" y="3907529"/>
            <a:ext cx="9817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8" descr="Image result for human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58" b="68764"/>
          <a:stretch/>
        </p:blipFill>
        <p:spPr bwMode="auto">
          <a:xfrm>
            <a:off x="9851387" y="3264408"/>
            <a:ext cx="531001" cy="5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Arrow Connector 72"/>
          <p:cNvCxnSpPr>
            <a:stCxn id="84" idx="6"/>
            <a:endCxn id="85" idx="2"/>
          </p:cNvCxnSpPr>
          <p:nvPr/>
        </p:nvCxnSpPr>
        <p:spPr>
          <a:xfrm>
            <a:off x="9583533" y="3907529"/>
            <a:ext cx="1037171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/>
              <p:cNvSpPr/>
              <p:nvPr/>
            </p:nvSpPr>
            <p:spPr>
              <a:xfrm>
                <a:off x="5457621" y="3566160"/>
                <a:ext cx="733096" cy="68273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Oval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621" y="3566160"/>
                <a:ext cx="733096" cy="682738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/>
              <p:cNvSpPr/>
              <p:nvPr/>
            </p:nvSpPr>
            <p:spPr>
              <a:xfrm>
                <a:off x="7172423" y="3566160"/>
                <a:ext cx="733096" cy="68273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Oval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423" y="3566160"/>
                <a:ext cx="733096" cy="682738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/>
              <p:cNvSpPr/>
              <p:nvPr/>
            </p:nvSpPr>
            <p:spPr>
              <a:xfrm>
                <a:off x="8850437" y="3566160"/>
                <a:ext cx="733096" cy="68273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Oval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437" y="3566160"/>
                <a:ext cx="733096" cy="682738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/>
              <p:cNvSpPr/>
              <p:nvPr/>
            </p:nvSpPr>
            <p:spPr>
              <a:xfrm>
                <a:off x="10620704" y="3566160"/>
                <a:ext cx="733096" cy="68273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Oval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704" y="3566160"/>
                <a:ext cx="733096" cy="682738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191992" y="4186303"/>
            <a:ext cx="2295450" cy="7808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 Add </a:t>
            </a:r>
            <a:r>
              <a:rPr lang="en-US" sz="2400" dirty="0">
                <a:solidFill>
                  <a:schemeClr val="accent2"/>
                </a:solidFill>
              </a:rPr>
              <a:t>N</a:t>
            </a:r>
            <a:r>
              <a:rPr lang="en-US" sz="2400" dirty="0" smtClean="0">
                <a:solidFill>
                  <a:schemeClr val="accent2"/>
                </a:solidFill>
              </a:rPr>
              <a:t>ew 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Record/Column 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66" name="Straight Arrow Connector 65"/>
          <p:cNvCxnSpPr>
            <a:stCxn id="83" idx="6"/>
            <a:endCxn id="84" idx="2"/>
          </p:cNvCxnSpPr>
          <p:nvPr/>
        </p:nvCxnSpPr>
        <p:spPr>
          <a:xfrm>
            <a:off x="7905519" y="3907529"/>
            <a:ext cx="944918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Image result for human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t="2062" r="59840" b="68691"/>
          <a:stretch/>
        </p:blipFill>
        <p:spPr bwMode="auto">
          <a:xfrm>
            <a:off x="3829956" y="5099715"/>
            <a:ext cx="522203" cy="5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Elbow Connector 23"/>
          <p:cNvCxnSpPr>
            <a:endCxn id="26" idx="2"/>
          </p:cNvCxnSpPr>
          <p:nvPr/>
        </p:nvCxnSpPr>
        <p:spPr>
          <a:xfrm rot="16200000" flipH="1">
            <a:off x="3105764" y="3999263"/>
            <a:ext cx="1353754" cy="1854750"/>
          </a:xfrm>
          <a:prstGeom prst="bentConnector2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72267" y="5758796"/>
            <a:ext cx="1620748" cy="78082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Correct and Curate</a:t>
            </a:r>
            <a:endParaRPr lang="en-US" sz="24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>
              <a:xfrm>
                <a:off x="4710016" y="5262146"/>
                <a:ext cx="733096" cy="68273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016" y="5262146"/>
                <a:ext cx="733096" cy="682738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8" descr="Image result for human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5" t="2062" r="59840" b="68691"/>
          <a:stretch/>
        </p:blipFill>
        <p:spPr bwMode="auto">
          <a:xfrm>
            <a:off x="6333298" y="5085795"/>
            <a:ext cx="542155" cy="5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Elbow Connector 27"/>
          <p:cNvCxnSpPr>
            <a:endCxn id="83" idx="4"/>
          </p:cNvCxnSpPr>
          <p:nvPr/>
        </p:nvCxnSpPr>
        <p:spPr>
          <a:xfrm flipV="1">
            <a:off x="5437983" y="4248898"/>
            <a:ext cx="2100988" cy="1364990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14156" y="5758796"/>
            <a:ext cx="19432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Merge Back</a:t>
            </a:r>
            <a:endParaRPr lang="en-US" sz="2400" dirty="0"/>
          </a:p>
        </p:txBody>
      </p:sp>
      <p:pic>
        <p:nvPicPr>
          <p:cNvPr id="30" name="Picture 8" descr="Image result for human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1" t="1043" r="19670" b="67989"/>
          <a:stretch/>
        </p:blipFill>
        <p:spPr bwMode="auto">
          <a:xfrm>
            <a:off x="6438100" y="2808510"/>
            <a:ext cx="437353" cy="4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Elbow Connector 30"/>
          <p:cNvCxnSpPr>
            <a:stCxn id="82" idx="0"/>
            <a:endCxn id="38" idx="2"/>
          </p:cNvCxnSpPr>
          <p:nvPr/>
        </p:nvCxnSpPr>
        <p:spPr>
          <a:xfrm rot="5400000" flipH="1" flipV="1">
            <a:off x="6390842" y="2216689"/>
            <a:ext cx="782798" cy="1916145"/>
          </a:xfrm>
          <a:prstGeom prst="bentConnector2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77169" y="1766410"/>
            <a:ext cx="1795538" cy="89255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accent5"/>
                </a:solidFill>
              </a:rPr>
              <a:t>Download  and Analyze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33" name="Picture 8" descr="Image result for human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1" t="1043" r="19670" b="67989"/>
          <a:stretch/>
        </p:blipFill>
        <p:spPr bwMode="auto">
          <a:xfrm>
            <a:off x="9820593" y="2235270"/>
            <a:ext cx="437353" cy="4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Elbow Connector 33"/>
          <p:cNvCxnSpPr>
            <a:stCxn id="84" idx="0"/>
            <a:endCxn id="36" idx="2"/>
          </p:cNvCxnSpPr>
          <p:nvPr/>
        </p:nvCxnSpPr>
        <p:spPr>
          <a:xfrm rot="5400000" flipH="1" flipV="1">
            <a:off x="9567557" y="2412422"/>
            <a:ext cx="803166" cy="1504311"/>
          </a:xfrm>
          <a:prstGeom prst="bentConnector2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/>
              <p:cNvSpPr/>
              <p:nvPr/>
            </p:nvSpPr>
            <p:spPr>
              <a:xfrm>
                <a:off x="10721296" y="2421625"/>
                <a:ext cx="733096" cy="68273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Oval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1296" y="2421625"/>
                <a:ext cx="733096" cy="682738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7740314" y="2441993"/>
                <a:ext cx="733096" cy="68273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14" y="2441993"/>
                <a:ext cx="733096" cy="682738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215458" y="1517706"/>
          <a:ext cx="3830880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7720">
                  <a:extLst>
                    <a:ext uri="{9D8B030D-6E8A-4147-A177-3AD203B41FA5}">
                      <a16:colId xmlns="" xmlns:a16="http://schemas.microsoft.com/office/drawing/2014/main" val="3289718748"/>
                    </a:ext>
                  </a:extLst>
                </a:gridCol>
                <a:gridCol w="957720">
                  <a:extLst>
                    <a:ext uri="{9D8B030D-6E8A-4147-A177-3AD203B41FA5}">
                      <a16:colId xmlns="" xmlns:a16="http://schemas.microsoft.com/office/drawing/2014/main" val="1369651013"/>
                    </a:ext>
                  </a:extLst>
                </a:gridCol>
                <a:gridCol w="957720">
                  <a:extLst>
                    <a:ext uri="{9D8B030D-6E8A-4147-A177-3AD203B41FA5}">
                      <a16:colId xmlns="" xmlns:a16="http://schemas.microsoft.com/office/drawing/2014/main" val="3576401344"/>
                    </a:ext>
                  </a:extLst>
                </a:gridCol>
                <a:gridCol w="957720">
                  <a:extLst>
                    <a:ext uri="{9D8B030D-6E8A-4147-A177-3AD203B41FA5}">
                      <a16:colId xmlns="" xmlns:a16="http://schemas.microsoft.com/office/drawing/2014/main" val="2188335039"/>
                    </a:ext>
                  </a:extLst>
                </a:gridCol>
              </a:tblGrid>
              <a:tr h="31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Neighborhood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Cooccurrence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11138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1955150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762037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6492738"/>
                  </a:ext>
                </a:extLst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148100" y="1678262"/>
            <a:ext cx="2170456" cy="402701"/>
            <a:chOff x="189451" y="1700635"/>
            <a:chExt cx="2170456" cy="402701"/>
          </a:xfrm>
        </p:grpSpPr>
        <p:sp>
          <p:nvSpPr>
            <p:cNvPr id="45" name="TextBox 44"/>
            <p:cNvSpPr txBox="1"/>
            <p:nvPr/>
          </p:nvSpPr>
          <p:spPr>
            <a:xfrm>
              <a:off x="189451" y="1703226"/>
              <a:ext cx="1286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Protein1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50233" y="1700635"/>
              <a:ext cx="1209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Protein2</a:t>
              </a:r>
              <a:endParaRPr lang="en-US" sz="2200" b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7860309" y="4967126"/>
            <a:ext cx="4113882" cy="12367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C00000"/>
                </a:solidFill>
              </a:rPr>
              <a:t>Non-Linear Process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</a:rPr>
              <a:t>Hundred to Thousand of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2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22" grpId="0" animBg="1"/>
      <p:bldP spid="25" grpId="0" animBg="1"/>
      <p:bldP spid="26" grpId="0" animBg="1"/>
      <p:bldP spid="29" grpId="0" animBg="1"/>
      <p:bldP spid="32" grpId="0" animBg="1"/>
      <p:bldP spid="36" grpId="0" animBg="1"/>
      <p:bldP spid="38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15" y="311337"/>
            <a:ext cx="11210366" cy="1325563"/>
          </a:xfrm>
        </p:spPr>
        <p:txBody>
          <a:bodyPr/>
          <a:lstStyle/>
          <a:p>
            <a:r>
              <a:rPr lang="en-US" b="1" dirty="0" smtClean="0"/>
              <a:t>Data Representation: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Performance Comparison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0480" y="5034579"/>
            <a:ext cx="5034579" cy="699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74" y="1926680"/>
            <a:ext cx="11676039" cy="365721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8670664" y="526048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670664" y="3937299"/>
            <a:ext cx="0" cy="947350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468522" y="3937299"/>
            <a:ext cx="0" cy="947350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296861" y="3937299"/>
            <a:ext cx="0" cy="947350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03685" y="3937299"/>
            <a:ext cx="0" cy="947350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102763" y="3690744"/>
            <a:ext cx="0" cy="94735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911379" y="3421801"/>
            <a:ext cx="0" cy="94735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739718" y="3034523"/>
            <a:ext cx="0" cy="94735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546542" y="2658004"/>
            <a:ext cx="0" cy="94735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>
            <a:off x="879214" y="3578823"/>
            <a:ext cx="0" cy="947350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67547" y="3347646"/>
            <a:ext cx="0" cy="947350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476836" y="2819400"/>
            <a:ext cx="9189" cy="759423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293185" y="2514600"/>
            <a:ext cx="0" cy="137160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82738" y="4003867"/>
            <a:ext cx="0" cy="94735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19929" y="3937299"/>
            <a:ext cx="0" cy="94735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929218" y="3821321"/>
            <a:ext cx="0" cy="94735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716992" y="3684723"/>
            <a:ext cx="0" cy="94735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371" y="2578356"/>
            <a:ext cx="6967709" cy="3080600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 flipH="1">
            <a:off x="7691008" y="1387271"/>
            <a:ext cx="1437749" cy="435283"/>
          </a:xfrm>
          <a:prstGeom prst="wedgeRectCallout">
            <a:avLst>
              <a:gd name="adj1" fmla="val -9801"/>
              <a:gd name="adj2" fmla="val 244475"/>
            </a:avLst>
          </a:prstGeom>
          <a:solidFill>
            <a:schemeClr val="accent6">
              <a:lumMod val="40000"/>
              <a:lumOff val="60000"/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729"/>
            <a:ext cx="10515600" cy="1325563"/>
          </a:xfrm>
        </p:spPr>
        <p:txBody>
          <a:bodyPr/>
          <a:lstStyle/>
          <a:p>
            <a:r>
              <a:rPr lang="en-US" b="1" dirty="0" smtClean="0"/>
              <a:t>Access and Storage Trade Off: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Dataset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Left Brace 3"/>
          <p:cNvSpPr/>
          <p:nvPr/>
        </p:nvSpPr>
        <p:spPr>
          <a:xfrm>
            <a:off x="2732443" y="3113525"/>
            <a:ext cx="203352" cy="140233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8188" y="3354243"/>
            <a:ext cx="1871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Science Workload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2732442" y="4694278"/>
            <a:ext cx="215153" cy="75083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68188" y="4654195"/>
            <a:ext cx="1871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uration</a:t>
            </a:r>
            <a:r>
              <a:rPr lang="en-US" sz="2400" b="1" dirty="0" smtClean="0">
                <a:solidFill>
                  <a:srgbClr val="C00000"/>
                </a:solidFill>
              </a:rPr>
              <a:t> Workload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 flipH="1">
            <a:off x="4147966" y="2088046"/>
            <a:ext cx="1323190" cy="368915"/>
          </a:xfrm>
          <a:prstGeom prst="wedgeRectCallout">
            <a:avLst>
              <a:gd name="adj1" fmla="val -42571"/>
              <a:gd name="adj2" fmla="val 105040"/>
            </a:avLst>
          </a:prstGeom>
          <a:solidFill>
            <a:schemeClr val="accent4">
              <a:lumMod val="20000"/>
              <a:lumOff val="80000"/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47966" y="2073680"/>
            <a:ext cx="167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# of versions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 flipH="1">
            <a:off x="5024367" y="1519426"/>
            <a:ext cx="1301127" cy="524892"/>
          </a:xfrm>
          <a:prstGeom prst="wedgeRectCallout">
            <a:avLst>
              <a:gd name="adj1" fmla="val -32505"/>
              <a:gd name="adj2" fmla="val 171461"/>
            </a:avLst>
          </a:prstGeom>
          <a:solidFill>
            <a:schemeClr val="accent6">
              <a:lumMod val="40000"/>
              <a:lumOff val="60000"/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49108" y="1577474"/>
            <a:ext cx="167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# of records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>
          <a:xfrm flipH="1">
            <a:off x="6434862" y="1847334"/>
            <a:ext cx="1568823" cy="569712"/>
          </a:xfrm>
          <a:prstGeom prst="wedgeRectCallout">
            <a:avLst>
              <a:gd name="adj1" fmla="val -4625"/>
              <a:gd name="adj2" fmla="val 91721"/>
            </a:avLst>
          </a:prstGeom>
          <a:solidFill>
            <a:schemeClr val="accent4">
              <a:lumMod val="20000"/>
              <a:lumOff val="80000"/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34864" y="1803605"/>
            <a:ext cx="167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Sum of records</a:t>
            </a:r>
          </a:p>
          <a:p>
            <a:r>
              <a:rPr lang="en-US" dirty="0" smtClean="0"/>
              <a:t>In all versions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00412" y="1455047"/>
            <a:ext cx="156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# of branches</a:t>
            </a:r>
            <a:endParaRPr lang="en-US" dirty="0"/>
          </a:p>
        </p:txBody>
      </p:sp>
      <p:sp>
        <p:nvSpPr>
          <p:cNvPr id="23" name="Rectangular Callout 22"/>
          <p:cNvSpPr/>
          <p:nvPr/>
        </p:nvSpPr>
        <p:spPr>
          <a:xfrm flipH="1">
            <a:off x="8947624" y="1892155"/>
            <a:ext cx="1572594" cy="578050"/>
          </a:xfrm>
          <a:prstGeom prst="wedgeRectCallout">
            <a:avLst>
              <a:gd name="adj1" fmla="val 36629"/>
              <a:gd name="adj2" fmla="val 83102"/>
            </a:avLst>
          </a:prstGeom>
          <a:solidFill>
            <a:schemeClr val="accent4">
              <a:lumMod val="20000"/>
              <a:lumOff val="80000"/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947625" y="1822554"/>
            <a:ext cx="178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# of updates from its parent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57227" y="5650691"/>
            <a:ext cx="39882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Versioning Benchmark Datasets [1]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85887" y="6096103"/>
            <a:ext cx="97679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[1] Maddox</a:t>
            </a:r>
            <a:r>
              <a:rPr lang="en-US" sz="1600" i="1" dirty="0"/>
              <a:t>, Michael, David </a:t>
            </a:r>
            <a:r>
              <a:rPr lang="en-US" sz="1600" i="1" dirty="0" err="1"/>
              <a:t>Goehring</a:t>
            </a:r>
            <a:r>
              <a:rPr lang="en-US" sz="1600" i="1" dirty="0"/>
              <a:t>, Aaron J. Elmore, Samuel Madden, Aditya </a:t>
            </a:r>
            <a:r>
              <a:rPr lang="en-US" sz="1600" i="1" dirty="0" err="1"/>
              <a:t>Parameswaran</a:t>
            </a:r>
            <a:r>
              <a:rPr lang="en-US" sz="1600" i="1" dirty="0"/>
              <a:t>, </a:t>
            </a:r>
            <a:r>
              <a:rPr lang="en-US" sz="1600" i="1" dirty="0" err="1" smtClean="0"/>
              <a:t>Amol</a:t>
            </a:r>
            <a:r>
              <a:rPr lang="en-US" sz="1600" i="1" dirty="0" smtClean="0"/>
              <a:t> </a:t>
            </a:r>
            <a:r>
              <a:rPr lang="en-US" sz="1600" i="1" dirty="0"/>
              <a:t>Deshpande. </a:t>
            </a:r>
            <a:r>
              <a:rPr lang="en-US" sz="1600" i="1" dirty="0" smtClean="0"/>
              <a:t>Decibel</a:t>
            </a:r>
            <a:r>
              <a:rPr lang="en-US" sz="1600" i="1" dirty="0"/>
              <a:t>: The relational dataset branching </a:t>
            </a:r>
            <a:r>
              <a:rPr lang="en-US" sz="1600" i="1" dirty="0" smtClean="0"/>
              <a:t>system. PVLDB 2016</a:t>
            </a:r>
            <a:endParaRPr lang="en-US" sz="1600" i="1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79061"/>
            <a:ext cx="10515600" cy="1325563"/>
          </a:xfrm>
        </p:spPr>
        <p:txBody>
          <a:bodyPr/>
          <a:lstStyle/>
          <a:p>
            <a:r>
              <a:rPr lang="en-US" b="1" dirty="0" smtClean="0"/>
              <a:t>Access and Storage Trade Off: 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Formulation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9788" y="1573586"/>
                <a:ext cx="5157787" cy="823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Average Checkout C</a:t>
                </a:r>
                <a:r>
                  <a:rPr lang="en-US" altLang="zh-CN" sz="2800" dirty="0" smtClean="0">
                    <a:solidFill>
                      <a:schemeClr val="accent1"/>
                    </a:solidFill>
                  </a:rPr>
                  <a:t>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5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9788" y="1573586"/>
                <a:ext cx="5157787" cy="823912"/>
              </a:xfrm>
              <a:blipFill>
                <a:blip r:embed="rId3"/>
                <a:stretch>
                  <a:fillRect l="-2482" b="-1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2397498"/>
                <a:ext cx="5157787" cy="3684588"/>
              </a:xfrm>
            </p:spPr>
            <p:txBody>
              <a:bodyPr/>
              <a:lstStyle/>
              <a:p>
                <a:r>
                  <a:rPr lang="en-US" sz="2400" dirty="0" smtClean="0"/>
                  <a:t>Version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𝒱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2397498"/>
                <a:ext cx="5157787" cy="3684588"/>
              </a:xfrm>
              <a:blipFill>
                <a:blip r:embed="rId4"/>
                <a:stretch>
                  <a:fillRect l="-1655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172200" y="1562828"/>
                <a:ext cx="5183188" cy="82391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Storage Cost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172200" y="1562828"/>
                <a:ext cx="5183188" cy="823912"/>
              </a:xfrm>
              <a:blipFill>
                <a:blip r:embed="rId5"/>
                <a:stretch>
                  <a:fillRect l="-2471" b="-2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2397498"/>
                <a:ext cx="5183188" cy="3684588"/>
              </a:xfrm>
            </p:spPr>
            <p:txBody>
              <a:bodyPr/>
              <a:lstStyle/>
              <a:p>
                <a:r>
                  <a:rPr lang="en-US" sz="2400" dirty="0" smtClean="0"/>
                  <a:t>Total # of records in all partitions </a:t>
                </a:r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2397498"/>
                <a:ext cx="5183188" cy="3684588"/>
              </a:xfrm>
              <a:blipFill>
                <a:blip r:embed="rId6"/>
                <a:stretch>
                  <a:fillRect l="-164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729"/>
            <a:ext cx="10515600" cy="1325563"/>
          </a:xfrm>
        </p:spPr>
        <p:txBody>
          <a:bodyPr/>
          <a:lstStyle/>
          <a:p>
            <a:r>
              <a:rPr lang="en-US" b="1" dirty="0" smtClean="0"/>
              <a:t>Access and Storage Trade Off: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altLang="zh-CN" sz="4000" b="1" dirty="0" smtClean="0">
                <a:solidFill>
                  <a:schemeClr val="accent4">
                    <a:lumMod val="50000"/>
                  </a:schemeClr>
                </a:solidFill>
              </a:rPr>
              <a:t>wo Extremes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73586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All in One </a:t>
            </a:r>
            <a:r>
              <a:rPr lang="en-US" sz="2800" dirty="0" smtClean="0">
                <a:solidFill>
                  <a:schemeClr val="accent1"/>
                </a:solidFill>
              </a:rPr>
              <a:t>Table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2397498"/>
                <a:ext cx="5157787" cy="3684588"/>
              </a:xfrm>
            </p:spPr>
            <p:txBody>
              <a:bodyPr/>
              <a:lstStyle/>
              <a:p>
                <a:r>
                  <a:rPr lang="en-US" sz="2400" dirty="0" smtClean="0"/>
                  <a:t>S</a:t>
                </a:r>
                <a:r>
                  <a:rPr lang="en-US" altLang="zh-CN" sz="2400" dirty="0" smtClean="0"/>
                  <a:t>torage Cost: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sz="2400" dirty="0"/>
              </a:p>
              <a:p>
                <a:r>
                  <a:rPr lang="en-US" sz="2400" dirty="0" smtClean="0"/>
                  <a:t>Average Checkout </a:t>
                </a:r>
                <a:r>
                  <a:rPr lang="en-US" sz="2400" dirty="0"/>
                  <a:t>Cost: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2397498"/>
                <a:ext cx="5157787" cy="3684588"/>
              </a:xfrm>
              <a:blipFill>
                <a:blip r:embed="rId3"/>
                <a:stretch>
                  <a:fillRect l="-1655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73586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Each Version as One </a:t>
            </a:r>
            <a:r>
              <a:rPr lang="en-US" sz="2800" dirty="0" smtClean="0">
                <a:solidFill>
                  <a:srgbClr val="C00000"/>
                </a:solidFill>
              </a:rPr>
              <a:t>Table</a:t>
            </a: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2397498"/>
                <a:ext cx="5183188" cy="3684588"/>
              </a:xfrm>
            </p:spPr>
            <p:txBody>
              <a:bodyPr/>
              <a:lstStyle/>
              <a:p>
                <a:r>
                  <a:rPr lang="en-US" sz="2400" dirty="0" smtClean="0"/>
                  <a:t>S</a:t>
                </a:r>
                <a:r>
                  <a:rPr lang="en-US" altLang="zh-CN" sz="2400" dirty="0" smtClean="0"/>
                  <a:t>torage Cost: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sz="2400" dirty="0"/>
              </a:p>
              <a:p>
                <a:r>
                  <a:rPr lang="en-US" sz="2400" dirty="0" smtClean="0"/>
                  <a:t>Average Checkout Cost: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2397498"/>
                <a:ext cx="5183188" cy="3684588"/>
              </a:xfrm>
              <a:blipFill>
                <a:blip r:embed="rId4"/>
                <a:stretch>
                  <a:fillRect l="-164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681" y="3743325"/>
            <a:ext cx="4295775" cy="24193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80556" y="1828377"/>
            <a:ext cx="3232727" cy="3158836"/>
            <a:chOff x="880556" y="1828377"/>
            <a:chExt cx="3232727" cy="3158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/>
                <p:nvPr/>
              </p:nvSpPr>
              <p:spPr>
                <a:xfrm>
                  <a:off x="1997906" y="1946543"/>
                  <a:ext cx="437661" cy="437662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7906" y="1946543"/>
                  <a:ext cx="437661" cy="43766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1262285" y="3046082"/>
                  <a:ext cx="437661" cy="437662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2285" y="3046082"/>
                  <a:ext cx="437661" cy="43766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2693033" y="3044363"/>
                  <a:ext cx="437661" cy="437662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033" y="3044363"/>
                  <a:ext cx="437661" cy="43766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>
                <a:xfrm>
                  <a:off x="1262285" y="4105067"/>
                  <a:ext cx="437661" cy="437662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2285" y="4105067"/>
                  <a:ext cx="437661" cy="43766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2112207" y="4105067"/>
                  <a:ext cx="437661" cy="437662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207" y="4105067"/>
                  <a:ext cx="437661" cy="43766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2718964" y="4105067"/>
                  <a:ext cx="437661" cy="437662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8964" y="4105067"/>
                  <a:ext cx="437661" cy="43766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/>
                <p:nvPr/>
              </p:nvSpPr>
              <p:spPr>
                <a:xfrm>
                  <a:off x="3337445" y="4105067"/>
                  <a:ext cx="437661" cy="437662"/>
                </a:xfrm>
                <a:prstGeom prst="ellipse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7445" y="4105067"/>
                  <a:ext cx="437661" cy="437662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stCxn id="4" idx="3"/>
              <a:endCxn id="6" idx="0"/>
            </p:cNvCxnSpPr>
            <p:nvPr/>
          </p:nvCxnSpPr>
          <p:spPr>
            <a:xfrm flipH="1">
              <a:off x="1481116" y="2320111"/>
              <a:ext cx="580884" cy="7259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4" idx="5"/>
              <a:endCxn id="7" idx="0"/>
            </p:cNvCxnSpPr>
            <p:nvPr/>
          </p:nvCxnSpPr>
          <p:spPr>
            <a:xfrm>
              <a:off x="2371473" y="2320111"/>
              <a:ext cx="540391" cy="7242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6" idx="4"/>
              <a:endCxn id="8" idx="0"/>
            </p:cNvCxnSpPr>
            <p:nvPr/>
          </p:nvCxnSpPr>
          <p:spPr>
            <a:xfrm>
              <a:off x="1481116" y="3483744"/>
              <a:ext cx="0" cy="6213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7" idx="3"/>
              <a:endCxn id="9" idx="0"/>
            </p:cNvCxnSpPr>
            <p:nvPr/>
          </p:nvCxnSpPr>
          <p:spPr>
            <a:xfrm flipH="1">
              <a:off x="2331038" y="3417931"/>
              <a:ext cx="426089" cy="687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4"/>
              <a:endCxn id="10" idx="0"/>
            </p:cNvCxnSpPr>
            <p:nvPr/>
          </p:nvCxnSpPr>
          <p:spPr>
            <a:xfrm>
              <a:off x="2911864" y="3482025"/>
              <a:ext cx="25931" cy="6230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7" idx="5"/>
              <a:endCxn id="11" idx="0"/>
            </p:cNvCxnSpPr>
            <p:nvPr/>
          </p:nvCxnSpPr>
          <p:spPr>
            <a:xfrm>
              <a:off x="3066600" y="3417931"/>
              <a:ext cx="489676" cy="687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880556" y="1828377"/>
              <a:ext cx="3232727" cy="3158836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84970" y="1950779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21715" y="2384205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78790" y="2354276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81225" y="3078528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99583" y="3038463"/>
              <a:ext cx="45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85448" y="3587387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53127" y="3589367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81151" y="3593706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311438" y="3576833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02825" y="4536920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62286" y="4535635"/>
              <a:ext cx="463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38199" y="4535635"/>
              <a:ext cx="45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57127" y="4529130"/>
              <a:ext cx="463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774180" y="5257800"/>
            <a:ext cx="1300435" cy="1380483"/>
            <a:chOff x="4980373" y="2017254"/>
            <a:chExt cx="2610035" cy="3185679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9" t="20154" r="10665" b="24149"/>
            <a:stretch/>
          </p:blipFill>
          <p:spPr>
            <a:xfrm>
              <a:off x="4980373" y="2017254"/>
              <a:ext cx="2610035" cy="1835655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38074" r="10665" b="20387"/>
            <a:stretch/>
          </p:blipFill>
          <p:spPr>
            <a:xfrm>
              <a:off x="5005350" y="3833886"/>
              <a:ext cx="2585058" cy="136904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Title 1"/>
          <p:cNvSpPr>
            <a:spLocks noGrp="1"/>
          </p:cNvSpPr>
          <p:nvPr>
            <p:ph type="title"/>
          </p:nvPr>
        </p:nvSpPr>
        <p:spPr>
          <a:xfrm>
            <a:off x="839788" y="236031"/>
            <a:ext cx="10515600" cy="1325563"/>
          </a:xfrm>
        </p:spPr>
        <p:txBody>
          <a:bodyPr/>
          <a:lstStyle/>
          <a:p>
            <a:r>
              <a:rPr lang="en-US" b="1" dirty="0" smtClean="0"/>
              <a:t>Partitioning: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LyreSplit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Illustration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495012" y="2605723"/>
                <a:ext cx="1514199" cy="266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altLang="zh-CN" sz="2200" b="0" i="0" smtClean="0">
                          <a:latin typeface="Cambria Math" panose="02040503050406030204" pitchFamily="18" charset="0"/>
                        </a:rPr>
                        <m:t>=48</m:t>
                      </m:r>
                    </m:oMath>
                  </m:oMathPara>
                </a14:m>
                <a:endParaRPr lang="en-US" altLang="zh-CN" sz="2200" b="0" dirty="0" smtClean="0"/>
              </a:p>
              <a:p>
                <a:endParaRPr lang="en-US" altLang="zh-CN" sz="22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algn="ctr"/>
                <a:endParaRPr lang="en-US" sz="2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200" dirty="0" smtClean="0"/>
              </a:p>
              <a:p>
                <a:pPr algn="ctr"/>
                <a:endParaRPr lang="en-US" dirty="0"/>
              </a:p>
              <a:p>
                <a:endParaRPr lang="en-US" altLang="zh-CN" b="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012" y="2605723"/>
                <a:ext cx="1514199" cy="26697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70995" y="2991897"/>
                <a:ext cx="3076227" cy="1262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Current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-coherent: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NO</a:t>
                </a:r>
                <a:endParaRPr lang="en-US" altLang="zh-CN" sz="24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95" y="2991897"/>
                <a:ext cx="3076227" cy="1262205"/>
              </a:xfrm>
              <a:prstGeom prst="rect">
                <a:avLst/>
              </a:prstGeom>
              <a:blipFill rotWithShape="0">
                <a:blip r:embed="rId12"/>
                <a:stretch>
                  <a:fillRect l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65" y="2430386"/>
            <a:ext cx="381000" cy="38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997906" y="1946543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906" y="1946543"/>
                <a:ext cx="437661" cy="43766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262285" y="3046082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85" y="3046082"/>
                <a:ext cx="437661" cy="43766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693033" y="3044363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033" y="3044363"/>
                <a:ext cx="437661" cy="43766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1262285" y="4105067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85" y="4105067"/>
                <a:ext cx="437661" cy="4376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2112207" y="4105067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207" y="4105067"/>
                <a:ext cx="437661" cy="43766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718964" y="4105067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964" y="4105067"/>
                <a:ext cx="437661" cy="43766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3337445" y="4105067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45" y="4105067"/>
                <a:ext cx="437661" cy="43766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4" idx="3"/>
            <a:endCxn id="6" idx="0"/>
          </p:cNvCxnSpPr>
          <p:nvPr/>
        </p:nvCxnSpPr>
        <p:spPr>
          <a:xfrm flipH="1">
            <a:off x="1481116" y="2320111"/>
            <a:ext cx="580884" cy="72597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" idx="5"/>
            <a:endCxn id="7" idx="0"/>
          </p:cNvCxnSpPr>
          <p:nvPr/>
        </p:nvCxnSpPr>
        <p:spPr>
          <a:xfrm>
            <a:off x="2371473" y="2320111"/>
            <a:ext cx="540391" cy="724252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4"/>
            <a:endCxn id="8" idx="0"/>
          </p:cNvCxnSpPr>
          <p:nvPr/>
        </p:nvCxnSpPr>
        <p:spPr>
          <a:xfrm>
            <a:off x="1481116" y="3483744"/>
            <a:ext cx="0" cy="62132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3"/>
            <a:endCxn id="9" idx="0"/>
          </p:cNvCxnSpPr>
          <p:nvPr/>
        </p:nvCxnSpPr>
        <p:spPr>
          <a:xfrm flipH="1">
            <a:off x="2331038" y="3417931"/>
            <a:ext cx="426089" cy="6871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4"/>
            <a:endCxn id="10" idx="0"/>
          </p:cNvCxnSpPr>
          <p:nvPr/>
        </p:nvCxnSpPr>
        <p:spPr>
          <a:xfrm>
            <a:off x="2911864" y="3482025"/>
            <a:ext cx="25931" cy="62304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5"/>
            <a:endCxn id="11" idx="0"/>
          </p:cNvCxnSpPr>
          <p:nvPr/>
        </p:nvCxnSpPr>
        <p:spPr>
          <a:xfrm>
            <a:off x="3066600" y="3417931"/>
            <a:ext cx="489676" cy="6871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838200" y="1801368"/>
            <a:ext cx="3232727" cy="3158836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384970" y="1950779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21715" y="2384205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578790" y="2354276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981225" y="3078528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099583" y="3038463"/>
            <a:ext cx="45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185448" y="3587387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53127" y="3589367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881151" y="3593706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311438" y="3576833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402825" y="4536920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262286" y="4535635"/>
            <a:ext cx="46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138199" y="4535635"/>
            <a:ext cx="45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757127" y="4529130"/>
            <a:ext cx="46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71184" y="1801368"/>
            <a:ext cx="3232727" cy="3158836"/>
            <a:chOff x="4429610" y="2504028"/>
            <a:chExt cx="3232727" cy="3158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/>
                <p:nvPr/>
              </p:nvSpPr>
              <p:spPr>
                <a:xfrm>
                  <a:off x="5578558" y="2649977"/>
                  <a:ext cx="437661" cy="43766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Oval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558" y="2649977"/>
                  <a:ext cx="437661" cy="437662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4842937" y="3749516"/>
                  <a:ext cx="437661" cy="43766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2937" y="3749516"/>
                  <a:ext cx="437661" cy="437662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/>
                <p:cNvSpPr/>
                <p:nvPr/>
              </p:nvSpPr>
              <p:spPr>
                <a:xfrm>
                  <a:off x="6273685" y="3747797"/>
                  <a:ext cx="437661" cy="43766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Oval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3685" y="3747797"/>
                  <a:ext cx="437661" cy="437662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>
                <a:xfrm>
                  <a:off x="4842937" y="4808501"/>
                  <a:ext cx="437661" cy="43766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2937" y="4808501"/>
                  <a:ext cx="437661" cy="437662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/>
                <p:cNvSpPr/>
                <p:nvPr/>
              </p:nvSpPr>
              <p:spPr>
                <a:xfrm>
                  <a:off x="5692859" y="4808501"/>
                  <a:ext cx="437661" cy="43766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Oval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2859" y="4808501"/>
                  <a:ext cx="437661" cy="437662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/>
                <p:cNvSpPr/>
                <p:nvPr/>
              </p:nvSpPr>
              <p:spPr>
                <a:xfrm>
                  <a:off x="6299616" y="4808501"/>
                  <a:ext cx="437661" cy="43766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616" y="4808501"/>
                  <a:ext cx="437661" cy="437662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/>
                <p:cNvSpPr/>
                <p:nvPr/>
              </p:nvSpPr>
              <p:spPr>
                <a:xfrm>
                  <a:off x="6918097" y="4808501"/>
                  <a:ext cx="437661" cy="43766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Oval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097" y="4808501"/>
                  <a:ext cx="437661" cy="437662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>
              <a:stCxn id="30" idx="3"/>
              <a:endCxn id="32" idx="0"/>
            </p:cNvCxnSpPr>
            <p:nvPr/>
          </p:nvCxnSpPr>
          <p:spPr>
            <a:xfrm flipH="1">
              <a:off x="5061768" y="3023545"/>
              <a:ext cx="580884" cy="7259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2" idx="4"/>
              <a:endCxn id="35" idx="0"/>
            </p:cNvCxnSpPr>
            <p:nvPr/>
          </p:nvCxnSpPr>
          <p:spPr>
            <a:xfrm>
              <a:off x="5061768" y="4187178"/>
              <a:ext cx="0" cy="6213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3" idx="3"/>
              <a:endCxn id="36" idx="0"/>
            </p:cNvCxnSpPr>
            <p:nvPr/>
          </p:nvCxnSpPr>
          <p:spPr>
            <a:xfrm flipH="1">
              <a:off x="5911690" y="4121365"/>
              <a:ext cx="426089" cy="687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33" idx="4"/>
              <a:endCxn id="38" idx="0"/>
            </p:cNvCxnSpPr>
            <p:nvPr/>
          </p:nvCxnSpPr>
          <p:spPr>
            <a:xfrm>
              <a:off x="6492516" y="4185459"/>
              <a:ext cx="25931" cy="6230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33" idx="5"/>
              <a:endCxn id="39" idx="0"/>
            </p:cNvCxnSpPr>
            <p:nvPr/>
          </p:nvCxnSpPr>
          <p:spPr>
            <a:xfrm>
              <a:off x="6647252" y="4121365"/>
              <a:ext cx="489676" cy="687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4429610" y="2504028"/>
              <a:ext cx="3232727" cy="3158836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65622" y="2654213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02367" y="3087639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61877" y="3781962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80235" y="3741897"/>
              <a:ext cx="45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66100" y="4290821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833779" y="4292801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61803" y="4297140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92090" y="4280267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983477" y="5240354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42938" y="5239069"/>
              <a:ext cx="463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718851" y="5239069"/>
              <a:ext cx="45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337779" y="5232564"/>
              <a:ext cx="463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14490" y="5330952"/>
            <a:ext cx="1548125" cy="1177705"/>
            <a:chOff x="5414490" y="5324428"/>
            <a:chExt cx="1548125" cy="1177705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4" t="20154" r="10665" b="20387"/>
            <a:stretch/>
          </p:blipFill>
          <p:spPr>
            <a:xfrm>
              <a:off x="5414490" y="5324428"/>
              <a:ext cx="1350128" cy="1017988"/>
            </a:xfrm>
            <a:prstGeom prst="rect">
              <a:avLst/>
            </a:prstGeom>
          </p:spPr>
        </p:pic>
        <p:grpSp>
          <p:nvGrpSpPr>
            <p:cNvPr id="132" name="Group 131"/>
            <p:cNvGrpSpPr/>
            <p:nvPr/>
          </p:nvGrpSpPr>
          <p:grpSpPr>
            <a:xfrm>
              <a:off x="5766273" y="5604528"/>
              <a:ext cx="1196342" cy="897605"/>
              <a:chOff x="6577248" y="4954059"/>
              <a:chExt cx="2599013" cy="1959639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6648500" y="4977670"/>
                <a:ext cx="2513255" cy="18462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4" name="Picture 133"/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4" t="20154" r="10665" b="20387"/>
              <a:stretch/>
            </p:blipFill>
            <p:spPr>
              <a:xfrm>
                <a:off x="6577248" y="4954059"/>
                <a:ext cx="2599013" cy="1959639"/>
              </a:xfrm>
              <a:prstGeom prst="rect">
                <a:avLst/>
              </a:prstGeom>
            </p:spPr>
          </p:pic>
        </p:grpSp>
      </p:grpSp>
      <p:grpSp>
        <p:nvGrpSpPr>
          <p:cNvPr id="141" name="Group 140"/>
          <p:cNvGrpSpPr/>
          <p:nvPr/>
        </p:nvGrpSpPr>
        <p:grpSpPr>
          <a:xfrm>
            <a:off x="1774180" y="5257800"/>
            <a:ext cx="1300435" cy="1380483"/>
            <a:chOff x="4980373" y="2017254"/>
            <a:chExt cx="2610035" cy="3185679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9" t="20154" r="10665" b="24149"/>
            <a:stretch/>
          </p:blipFill>
          <p:spPr>
            <a:xfrm>
              <a:off x="4980373" y="2017254"/>
              <a:ext cx="2610035" cy="1835655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38074" r="10665" b="20387"/>
            <a:stretch/>
          </p:blipFill>
          <p:spPr>
            <a:xfrm>
              <a:off x="5005350" y="3833886"/>
              <a:ext cx="2585058" cy="136904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Title 1"/>
          <p:cNvSpPr>
            <a:spLocks noGrp="1"/>
          </p:cNvSpPr>
          <p:nvPr>
            <p:ph type="title"/>
          </p:nvPr>
        </p:nvSpPr>
        <p:spPr>
          <a:xfrm>
            <a:off x="839788" y="236031"/>
            <a:ext cx="10515600" cy="1325563"/>
          </a:xfrm>
        </p:spPr>
        <p:txBody>
          <a:bodyPr/>
          <a:lstStyle/>
          <a:p>
            <a:r>
              <a:rPr lang="en-US" b="1" dirty="0" smtClean="0"/>
              <a:t>Partitioning: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LyreSplit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Illustration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176943" y="3162211"/>
            <a:ext cx="189652" cy="319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14248" y="2170599"/>
                <a:ext cx="2969741" cy="115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b="1" dirty="0"/>
                  <a:t>-</a:t>
                </a:r>
                <a:r>
                  <a:rPr lang="en-US" sz="2400" b="1" dirty="0" smtClean="0"/>
                  <a:t>coherent: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NO</a:t>
                </a:r>
                <a:endParaRPr lang="en-US" altLang="zh-CN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8" y="2170599"/>
                <a:ext cx="2969741" cy="1155509"/>
              </a:xfrm>
              <a:prstGeom prst="rect">
                <a:avLst/>
              </a:prstGeom>
              <a:blipFill rotWithShape="0">
                <a:blip r:embed="rId19"/>
                <a:stretch>
                  <a:fillRect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838191" y="2146113"/>
                <a:ext cx="1514199" cy="199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accent5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altLang="zh-CN" sz="22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altLang="zh-CN" sz="2200" b="0" dirty="0" smtClean="0">
                  <a:solidFill>
                    <a:schemeClr val="accent5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2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accent5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200" dirty="0" smtClean="0">
                  <a:solidFill>
                    <a:schemeClr val="accent5"/>
                  </a:solidFill>
                </a:endParaRPr>
              </a:p>
              <a:p>
                <a:pPr algn="ctr"/>
                <a:endParaRPr lang="en-US" dirty="0"/>
              </a:p>
              <a:p>
                <a:endParaRPr lang="en-US" altLang="zh-CN" b="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191" y="2146113"/>
                <a:ext cx="1514199" cy="199381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65" y="2430386"/>
            <a:ext cx="381000" cy="38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997906" y="1946543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906" y="1946543"/>
                <a:ext cx="437661" cy="43766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262285" y="3046082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85" y="3046082"/>
                <a:ext cx="437661" cy="43766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693033" y="3044363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033" y="3044363"/>
                <a:ext cx="437661" cy="43766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1262285" y="4105067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85" y="4105067"/>
                <a:ext cx="437661" cy="4376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2112207" y="4105067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207" y="4105067"/>
                <a:ext cx="437661" cy="43766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718964" y="4105067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964" y="4105067"/>
                <a:ext cx="437661" cy="43766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3337445" y="4105067"/>
                <a:ext cx="437661" cy="437662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45" y="4105067"/>
                <a:ext cx="437661" cy="43766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4" idx="3"/>
            <a:endCxn id="6" idx="0"/>
          </p:cNvCxnSpPr>
          <p:nvPr/>
        </p:nvCxnSpPr>
        <p:spPr>
          <a:xfrm flipH="1">
            <a:off x="1481116" y="2320111"/>
            <a:ext cx="580884" cy="72597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" idx="5"/>
            <a:endCxn id="7" idx="0"/>
          </p:cNvCxnSpPr>
          <p:nvPr/>
        </p:nvCxnSpPr>
        <p:spPr>
          <a:xfrm>
            <a:off x="2371473" y="2320111"/>
            <a:ext cx="540391" cy="724252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4"/>
            <a:endCxn id="8" idx="0"/>
          </p:cNvCxnSpPr>
          <p:nvPr/>
        </p:nvCxnSpPr>
        <p:spPr>
          <a:xfrm>
            <a:off x="1481116" y="3483744"/>
            <a:ext cx="0" cy="62132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3"/>
            <a:endCxn id="9" idx="0"/>
          </p:cNvCxnSpPr>
          <p:nvPr/>
        </p:nvCxnSpPr>
        <p:spPr>
          <a:xfrm flipH="1">
            <a:off x="2331038" y="3417931"/>
            <a:ext cx="426089" cy="6871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4"/>
            <a:endCxn id="10" idx="0"/>
          </p:cNvCxnSpPr>
          <p:nvPr/>
        </p:nvCxnSpPr>
        <p:spPr>
          <a:xfrm>
            <a:off x="2911864" y="3482025"/>
            <a:ext cx="25931" cy="62304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5"/>
            <a:endCxn id="11" idx="0"/>
          </p:cNvCxnSpPr>
          <p:nvPr/>
        </p:nvCxnSpPr>
        <p:spPr>
          <a:xfrm>
            <a:off x="3066600" y="3417931"/>
            <a:ext cx="489676" cy="68713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838200" y="1801368"/>
            <a:ext cx="3232727" cy="3158836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384970" y="1950779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21715" y="2384205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578790" y="2354276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981225" y="3078528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099583" y="3038463"/>
            <a:ext cx="45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185448" y="3587387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53127" y="3589367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881151" y="3593706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311438" y="3576833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402825" y="4536920"/>
            <a:ext cx="40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262286" y="4535635"/>
            <a:ext cx="46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138199" y="4535635"/>
            <a:ext cx="45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757127" y="4529130"/>
            <a:ext cx="46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71184" y="1801368"/>
            <a:ext cx="3232727" cy="3158836"/>
            <a:chOff x="4429610" y="2504028"/>
            <a:chExt cx="3232727" cy="31588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/>
                <p:cNvSpPr/>
                <p:nvPr/>
              </p:nvSpPr>
              <p:spPr>
                <a:xfrm>
                  <a:off x="5578558" y="2649977"/>
                  <a:ext cx="437661" cy="43766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Oval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558" y="2649977"/>
                  <a:ext cx="437661" cy="437662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4842937" y="3749516"/>
                  <a:ext cx="437661" cy="43766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2937" y="3749516"/>
                  <a:ext cx="437661" cy="437662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/>
                <p:cNvSpPr/>
                <p:nvPr/>
              </p:nvSpPr>
              <p:spPr>
                <a:xfrm>
                  <a:off x="6273685" y="3747797"/>
                  <a:ext cx="437661" cy="43766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Oval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3685" y="3747797"/>
                  <a:ext cx="437661" cy="437662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>
                <a:xfrm>
                  <a:off x="4842937" y="4808501"/>
                  <a:ext cx="437661" cy="43766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2937" y="4808501"/>
                  <a:ext cx="437661" cy="437662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/>
                <p:cNvSpPr/>
                <p:nvPr/>
              </p:nvSpPr>
              <p:spPr>
                <a:xfrm>
                  <a:off x="5692859" y="4808501"/>
                  <a:ext cx="437661" cy="43766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Oval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2859" y="4808501"/>
                  <a:ext cx="437661" cy="437662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/>
                <p:cNvSpPr/>
                <p:nvPr/>
              </p:nvSpPr>
              <p:spPr>
                <a:xfrm>
                  <a:off x="6299616" y="4808501"/>
                  <a:ext cx="437661" cy="43766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9616" y="4808501"/>
                  <a:ext cx="437661" cy="437662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/>
                <p:cNvSpPr/>
                <p:nvPr/>
              </p:nvSpPr>
              <p:spPr>
                <a:xfrm>
                  <a:off x="6918097" y="4808501"/>
                  <a:ext cx="437661" cy="43766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Oval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8097" y="4808501"/>
                  <a:ext cx="437661" cy="437662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>
              <a:stCxn id="30" idx="3"/>
              <a:endCxn id="32" idx="0"/>
            </p:cNvCxnSpPr>
            <p:nvPr/>
          </p:nvCxnSpPr>
          <p:spPr>
            <a:xfrm flipH="1">
              <a:off x="5061768" y="3023545"/>
              <a:ext cx="580884" cy="7259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2" idx="4"/>
              <a:endCxn id="35" idx="0"/>
            </p:cNvCxnSpPr>
            <p:nvPr/>
          </p:nvCxnSpPr>
          <p:spPr>
            <a:xfrm>
              <a:off x="5061768" y="4187178"/>
              <a:ext cx="0" cy="6213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3" idx="3"/>
              <a:endCxn id="36" idx="0"/>
            </p:cNvCxnSpPr>
            <p:nvPr/>
          </p:nvCxnSpPr>
          <p:spPr>
            <a:xfrm flipH="1">
              <a:off x="5911690" y="4121365"/>
              <a:ext cx="426089" cy="687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33" idx="4"/>
              <a:endCxn id="38" idx="0"/>
            </p:cNvCxnSpPr>
            <p:nvPr/>
          </p:nvCxnSpPr>
          <p:spPr>
            <a:xfrm>
              <a:off x="6492516" y="4185459"/>
              <a:ext cx="25931" cy="6230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33" idx="5"/>
              <a:endCxn id="39" idx="0"/>
            </p:cNvCxnSpPr>
            <p:nvPr/>
          </p:nvCxnSpPr>
          <p:spPr>
            <a:xfrm>
              <a:off x="6647252" y="4121365"/>
              <a:ext cx="489676" cy="687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4429610" y="2504028"/>
              <a:ext cx="3232727" cy="3158836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65622" y="2654213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02367" y="3087639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61877" y="3781962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80235" y="3741897"/>
              <a:ext cx="45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66100" y="4290821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833779" y="4292801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61803" y="4297140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92090" y="4280267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983477" y="5240354"/>
              <a:ext cx="408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42938" y="5239069"/>
              <a:ext cx="463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718851" y="5239069"/>
              <a:ext cx="450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337779" y="5232564"/>
              <a:ext cx="463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14490" y="5330952"/>
            <a:ext cx="1548125" cy="1177705"/>
            <a:chOff x="5414490" y="5324428"/>
            <a:chExt cx="1548125" cy="1177705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4" t="20154" r="10665" b="20387"/>
            <a:stretch/>
          </p:blipFill>
          <p:spPr>
            <a:xfrm>
              <a:off x="5414490" y="5324428"/>
              <a:ext cx="1350128" cy="1017988"/>
            </a:xfrm>
            <a:prstGeom prst="rect">
              <a:avLst/>
            </a:prstGeom>
          </p:spPr>
        </p:pic>
        <p:grpSp>
          <p:nvGrpSpPr>
            <p:cNvPr id="132" name="Group 131"/>
            <p:cNvGrpSpPr/>
            <p:nvPr/>
          </p:nvGrpSpPr>
          <p:grpSpPr>
            <a:xfrm>
              <a:off x="5766273" y="5604528"/>
              <a:ext cx="1196342" cy="897605"/>
              <a:chOff x="6577248" y="4954059"/>
              <a:chExt cx="2599013" cy="1959639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6648500" y="4977670"/>
                <a:ext cx="2513255" cy="18462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4" name="Picture 133"/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4" t="20154" r="10665" b="20387"/>
              <a:stretch/>
            </p:blipFill>
            <p:spPr>
              <a:xfrm>
                <a:off x="6577248" y="4954059"/>
                <a:ext cx="2599013" cy="1959639"/>
              </a:xfrm>
              <a:prstGeom prst="rect">
                <a:avLst/>
              </a:prstGeom>
            </p:spPr>
          </p:pic>
        </p:grpSp>
      </p:grpSp>
      <p:grpSp>
        <p:nvGrpSpPr>
          <p:cNvPr id="141" name="Group 140"/>
          <p:cNvGrpSpPr/>
          <p:nvPr/>
        </p:nvGrpSpPr>
        <p:grpSpPr>
          <a:xfrm>
            <a:off x="1774180" y="5257800"/>
            <a:ext cx="1300435" cy="1380483"/>
            <a:chOff x="4980373" y="2017254"/>
            <a:chExt cx="2610035" cy="3185679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9" t="20154" r="10665" b="24149"/>
            <a:stretch/>
          </p:blipFill>
          <p:spPr>
            <a:xfrm>
              <a:off x="4980373" y="2017254"/>
              <a:ext cx="2610035" cy="1835655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7" t="38074" r="10665" b="20387"/>
            <a:stretch/>
          </p:blipFill>
          <p:spPr>
            <a:xfrm>
              <a:off x="5005350" y="3833886"/>
              <a:ext cx="2585058" cy="136904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Title 1"/>
          <p:cNvSpPr>
            <a:spLocks noGrp="1"/>
          </p:cNvSpPr>
          <p:nvPr>
            <p:ph type="title"/>
          </p:nvPr>
        </p:nvSpPr>
        <p:spPr>
          <a:xfrm>
            <a:off x="839788" y="236031"/>
            <a:ext cx="10515600" cy="1325563"/>
          </a:xfrm>
        </p:spPr>
        <p:txBody>
          <a:bodyPr/>
          <a:lstStyle/>
          <a:p>
            <a:r>
              <a:rPr lang="en-US" b="1" dirty="0" smtClean="0"/>
              <a:t>Partitioning: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LyreSplit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Illustration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176943" y="3162211"/>
            <a:ext cx="189652" cy="319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14248" y="2170599"/>
                <a:ext cx="2969741" cy="115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altLang="zh-CN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b="1" dirty="0"/>
                  <a:t>-</a:t>
                </a:r>
                <a:r>
                  <a:rPr lang="en-US" sz="2400" b="1" dirty="0" smtClean="0"/>
                  <a:t>coherent: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NO</a:t>
                </a:r>
                <a:endParaRPr lang="en-US" altLang="zh-CN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8" y="2170599"/>
                <a:ext cx="2969741" cy="1155509"/>
              </a:xfrm>
              <a:prstGeom prst="rect">
                <a:avLst/>
              </a:prstGeom>
              <a:blipFill rotWithShape="0">
                <a:blip r:embed="rId19"/>
                <a:stretch>
                  <a:fillRect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838191" y="2146113"/>
                <a:ext cx="1514199" cy="199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accent5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altLang="zh-CN" sz="22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altLang="zh-CN" sz="2200" b="0" dirty="0" smtClean="0">
                  <a:solidFill>
                    <a:schemeClr val="accent5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2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accent5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200" dirty="0" smtClean="0">
                  <a:solidFill>
                    <a:schemeClr val="accent5"/>
                  </a:solidFill>
                </a:endParaRPr>
              </a:p>
              <a:p>
                <a:pPr algn="ctr"/>
                <a:endParaRPr lang="en-US" dirty="0"/>
              </a:p>
              <a:p>
                <a:endParaRPr lang="en-US" altLang="zh-CN" b="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191" y="2146113"/>
                <a:ext cx="1514199" cy="199381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9181481" y="3768302"/>
                <a:ext cx="2969741" cy="115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b="1" dirty="0"/>
                  <a:t>-</a:t>
                </a:r>
                <a:r>
                  <a:rPr lang="en-US" sz="2400" b="1" dirty="0" smtClean="0"/>
                  <a:t>coherent: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YES</a:t>
                </a:r>
                <a:endParaRPr lang="en-US" altLang="zh-CN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81" y="3768302"/>
                <a:ext cx="2969741" cy="1155509"/>
              </a:xfrm>
              <a:prstGeom prst="rect">
                <a:avLst/>
              </a:prstGeom>
              <a:blipFill rotWithShape="0">
                <a:blip r:embed="rId21"/>
                <a:stretch>
                  <a:fillRect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883728" y="3810135"/>
                <a:ext cx="1514199" cy="198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altLang="zh-CN" sz="22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altLang="zh-CN" sz="2200" b="0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2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200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/>
                <a:endParaRPr lang="en-US" dirty="0"/>
              </a:p>
              <a:p>
                <a:endParaRPr lang="en-US" altLang="zh-CN" b="0" dirty="0" smtClean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728" y="3810135"/>
                <a:ext cx="1514199" cy="19869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15" y="311337"/>
            <a:ext cx="11210366" cy="1325563"/>
          </a:xfrm>
        </p:spPr>
        <p:txBody>
          <a:bodyPr/>
          <a:lstStyle/>
          <a:p>
            <a:r>
              <a:rPr lang="en-US" b="1" dirty="0" smtClean="0"/>
              <a:t>Versioned Dataset Management In the Wild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476750" y="1446562"/>
            <a:ext cx="30861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Shared System/Folder: everyone can access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179749" y="1636900"/>
            <a:ext cx="5668976" cy="4575123"/>
            <a:chOff x="2646349" y="1636899"/>
            <a:chExt cx="5668976" cy="4575123"/>
          </a:xfrm>
        </p:grpSpPr>
        <p:pic>
          <p:nvPicPr>
            <p:cNvPr id="11" name="Picture 8" descr="Image result for human carto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58" b="68764"/>
            <a:stretch/>
          </p:blipFill>
          <p:spPr bwMode="auto">
            <a:xfrm>
              <a:off x="2646349" y="3969258"/>
              <a:ext cx="776690" cy="85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975" y="1636899"/>
              <a:ext cx="4575123" cy="4575123"/>
            </a:xfrm>
            <a:prstGeom prst="rect">
              <a:avLst/>
            </a:prstGeom>
          </p:spPr>
        </p:pic>
        <p:pic>
          <p:nvPicPr>
            <p:cNvPr id="12" name="Picture 8" descr="Image result for human carto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45" t="2062" r="59840" b="68691"/>
            <a:stretch/>
          </p:blipFill>
          <p:spPr bwMode="auto">
            <a:xfrm>
              <a:off x="6185198" y="2734759"/>
              <a:ext cx="661152" cy="64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Image result for human carto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71" t="1043" r="19670" b="67989"/>
            <a:stretch/>
          </p:blipFill>
          <p:spPr bwMode="auto">
            <a:xfrm>
              <a:off x="7652736" y="3969258"/>
              <a:ext cx="662589" cy="751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90590" y="4625160"/>
            <a:ext cx="8902266" cy="2167888"/>
            <a:chOff x="190590" y="4625160"/>
            <a:chExt cx="8902266" cy="2167888"/>
          </a:xfrm>
        </p:grpSpPr>
        <p:cxnSp>
          <p:nvCxnSpPr>
            <p:cNvPr id="6" name="Straight Connector 5"/>
            <p:cNvCxnSpPr>
              <a:stCxn id="15" idx="0"/>
            </p:cNvCxnSpPr>
            <p:nvPr/>
          </p:nvCxnSpPr>
          <p:spPr>
            <a:xfrm flipV="1">
              <a:off x="3590925" y="5248275"/>
              <a:ext cx="1866900" cy="3827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6" idx="0"/>
            </p:cNvCxnSpPr>
            <p:nvPr/>
          </p:nvCxnSpPr>
          <p:spPr>
            <a:xfrm flipV="1">
              <a:off x="5379279" y="5248276"/>
              <a:ext cx="78546" cy="38272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190590" y="4625160"/>
              <a:ext cx="8902266" cy="2167888"/>
              <a:chOff x="190590" y="4625160"/>
              <a:chExt cx="8902266" cy="2167888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900" y="5630998"/>
                <a:ext cx="1162050" cy="116205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8254" y="5630998"/>
                <a:ext cx="1162050" cy="1162050"/>
              </a:xfrm>
              <a:prstGeom prst="rect">
                <a:avLst/>
              </a:prstGeom>
            </p:spPr>
          </p:pic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6448425" y="5324475"/>
                <a:ext cx="495300" cy="3065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00" y="5630998"/>
                <a:ext cx="1162050" cy="1162050"/>
              </a:xfrm>
              <a:prstGeom prst="rect">
                <a:avLst/>
              </a:prstGeom>
            </p:spPr>
          </p:pic>
          <p:cxnSp>
            <p:nvCxnSpPr>
              <p:cNvPr id="22" name="Straight Connector 21"/>
              <p:cNvCxnSpPr>
                <a:stCxn id="23" idx="0"/>
              </p:cNvCxnSpPr>
              <p:nvPr/>
            </p:nvCxnSpPr>
            <p:spPr>
              <a:xfrm flipH="1" flipV="1">
                <a:off x="6444906" y="5324475"/>
                <a:ext cx="2066925" cy="2796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0806" y="5604141"/>
                <a:ext cx="1162050" cy="116205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90590" y="4625160"/>
                <a:ext cx="2913873" cy="1200329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accent5"/>
                    </a:solidFill>
                  </a:rPr>
                  <a:t>Make Private Copies, Modify, Analyze, and Integrate back.</a:t>
                </a:r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4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30807" y="2382282"/>
            <a:ext cx="3422994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Massive Redundancy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No True Collaboration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N</a:t>
            </a:r>
            <a:r>
              <a:rPr lang="en-US" altLang="zh-CN" sz="2400" dirty="0" smtClean="0">
                <a:solidFill>
                  <a:srgbClr val="C00000"/>
                </a:solidFill>
              </a:rPr>
              <a:t>o Querying Capability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15" y="311337"/>
            <a:ext cx="11210366" cy="1325563"/>
          </a:xfrm>
        </p:spPr>
        <p:txBody>
          <a:bodyPr/>
          <a:lstStyle/>
          <a:p>
            <a:r>
              <a:rPr lang="en-US" b="1" dirty="0" smtClean="0"/>
              <a:t>Existing Management Systems: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Alternatives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2"/>
          <p:cNvSpPr txBox="1">
            <a:spLocks/>
          </p:cNvSpPr>
          <p:nvPr/>
        </p:nvSpPr>
        <p:spPr>
          <a:xfrm>
            <a:off x="657225" y="160700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. SC-VC, G</a:t>
            </a:r>
            <a:r>
              <a:rPr lang="en-US" altLang="zh-CN" dirty="0" smtClean="0">
                <a:solidFill>
                  <a:schemeClr val="accent1"/>
                </a:solidFill>
              </a:rPr>
              <a:t>itHub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657225" y="2700501"/>
            <a:ext cx="5438775" cy="887799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Cannot scale to large dataset</a:t>
            </a:r>
            <a:endParaRPr lang="en-US" sz="2000" dirty="0" smtClean="0"/>
          </a:p>
          <a:p>
            <a:r>
              <a:rPr lang="en-US" sz="2400" dirty="0" smtClean="0"/>
              <a:t>Limited functionalities</a:t>
            </a:r>
            <a:endParaRPr lang="en-US" sz="2400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6172200" y="1611210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II. Temporal Databases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172200" y="2700501"/>
            <a:ext cx="5183188" cy="1018382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Only support a linear chain of versions</a:t>
            </a:r>
          </a:p>
          <a:p>
            <a:pPr marL="457200" lvl="1" indent="0">
              <a:buNone/>
            </a:pPr>
            <a:endParaRPr lang="en-US" altLang="zh-CN" sz="2000" dirty="0"/>
          </a:p>
          <a:p>
            <a:pPr lvl="1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8174892" y="2198831"/>
            <a:ext cx="367323" cy="386143"/>
          </a:xfrm>
          <a:prstGeom prst="downArrow">
            <a:avLst/>
          </a:prstGeom>
          <a:solidFill>
            <a:srgbClr val="E3A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411044" y="2197222"/>
            <a:ext cx="367323" cy="38614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5</a:t>
            </a:fld>
            <a:endParaRPr lang="en-US" dirty="0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657225" y="4141817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III. Decibel [1], DEX [2]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4294967295"/>
          </p:nvPr>
        </p:nvSpPr>
        <p:spPr>
          <a:xfrm>
            <a:off x="746423" y="5105077"/>
            <a:ext cx="5438775" cy="1764829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Build “from the ground up”</a:t>
            </a:r>
          </a:p>
          <a:p>
            <a:r>
              <a:rPr lang="en-US" altLang="zh-CN" sz="2400" dirty="0" smtClean="0"/>
              <a:t>No parser, query optimizer, transaction manager for now</a:t>
            </a:r>
          </a:p>
          <a:p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2411044" y="4662447"/>
            <a:ext cx="367323" cy="38614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69255" y="5041482"/>
            <a:ext cx="4991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[1]</a:t>
            </a:r>
            <a:r>
              <a:rPr lang="en-US" sz="1600" i="1" dirty="0"/>
              <a:t> </a:t>
            </a:r>
            <a:r>
              <a:rPr lang="en-US" sz="1600" i="1" dirty="0" smtClean="0"/>
              <a:t>Decibel: The relational dataset branching system. PVLDB 2016.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69255" y="5698916"/>
            <a:ext cx="498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[2] DEX: Query Execution in a Delta-based Storage System. SIGMOD 2017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042" y="3839414"/>
            <a:ext cx="371702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“Bolt-on” Approach ?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6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3" grpId="0" animBg="1"/>
      <p:bldP spid="15" grpId="0"/>
      <p:bldP spid="16" grpId="0" uiExpand="1" build="p"/>
      <p:bldP spid="17" grpId="0" animBg="1"/>
      <p:bldP spid="18" grpId="0"/>
      <p:bldP spid="19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580015" y="2216029"/>
            <a:ext cx="11027486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How to Support Compact S</a:t>
            </a:r>
            <a:r>
              <a:rPr lang="en-US" altLang="zh-CN" dirty="0" smtClean="0">
                <a:solidFill>
                  <a:srgbClr val="C00000"/>
                </a:solidFill>
              </a:rPr>
              <a:t>torage?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zh-CN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zh-CN" dirty="0" smtClean="0"/>
          </a:p>
          <a:p>
            <a:r>
              <a:rPr lang="en-US" dirty="0">
                <a:solidFill>
                  <a:srgbClr val="C00000"/>
                </a:solidFill>
              </a:rPr>
              <a:t>How to Support True </a:t>
            </a:r>
            <a:r>
              <a:rPr lang="en-US" dirty="0" smtClean="0">
                <a:solidFill>
                  <a:srgbClr val="C00000"/>
                </a:solidFill>
              </a:rPr>
              <a:t>Collaboration?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en-US" altLang="zh-CN" dirty="0" smtClean="0">
                <a:solidFill>
                  <a:schemeClr val="bg1"/>
                </a:solidFill>
              </a:rPr>
              <a:t>llow branching, checkout, commit, merge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How </a:t>
            </a:r>
            <a:r>
              <a:rPr lang="en-US" dirty="0">
                <a:solidFill>
                  <a:srgbClr val="C00000"/>
                </a:solidFill>
              </a:rPr>
              <a:t>to Support Advanced </a:t>
            </a:r>
            <a:r>
              <a:rPr lang="en-US" dirty="0" smtClean="0">
                <a:solidFill>
                  <a:srgbClr val="C00000"/>
                </a:solidFill>
              </a:rPr>
              <a:t>Querying?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Issue query against versioning provenance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Identify versions satisfying some property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chemeClr val="bg1"/>
                </a:solidFill>
              </a:rPr>
              <a:t>Show aggregate statistics across versions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sz="3100" dirty="0" smtClean="0">
              <a:solidFill>
                <a:srgbClr val="C0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6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3241" t="2960"/>
          <a:stretch/>
        </p:blipFill>
        <p:spPr>
          <a:xfrm>
            <a:off x="8110123" y="3520467"/>
            <a:ext cx="2324719" cy="81485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278446" y="2185848"/>
            <a:ext cx="2282166" cy="8006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Version Control Commands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7288504" y="2170251"/>
            <a:ext cx="1732284" cy="8006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SQL Commands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447403" y="3510621"/>
            <a:ext cx="3808861" cy="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47403" y="4822668"/>
            <a:ext cx="3808861" cy="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01" y="4870816"/>
            <a:ext cx="827079" cy="8809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28" y="4870816"/>
            <a:ext cx="827079" cy="8809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717" y="4870816"/>
            <a:ext cx="827079" cy="880973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12" idx="2"/>
          </p:cNvCxnSpPr>
          <p:nvPr/>
        </p:nvCxnSpPr>
        <p:spPr>
          <a:xfrm>
            <a:off x="8154646" y="2970911"/>
            <a:ext cx="0" cy="5661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</p:cNvCxnSpPr>
          <p:nvPr/>
        </p:nvCxnSpPr>
        <p:spPr>
          <a:xfrm>
            <a:off x="10419529" y="2986510"/>
            <a:ext cx="0" cy="524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63603" y="5787951"/>
            <a:ext cx="248112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Unmodified DBMS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148848" y="4291114"/>
            <a:ext cx="2247267" cy="461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Versioning Layer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8714485" y="1627158"/>
            <a:ext cx="935690" cy="461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Client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971538" y="1491833"/>
            <a:ext cx="283820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Issues </a:t>
            </a:r>
            <a:r>
              <a:rPr lang="en-US" altLang="zh-CN" sz="3200" dirty="0" smtClean="0">
                <a:solidFill>
                  <a:schemeClr val="bg1"/>
                </a:solidFill>
              </a:rPr>
              <a:t>to </a:t>
            </a:r>
            <a:r>
              <a:rPr lang="en-US" altLang="zh-CN" sz="2800" dirty="0" smtClean="0">
                <a:solidFill>
                  <a:schemeClr val="bg1"/>
                </a:solidFill>
              </a:rPr>
              <a:t>address: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580015" y="311337"/>
            <a:ext cx="11210366" cy="1325563"/>
          </a:xfrm>
        </p:spPr>
        <p:txBody>
          <a:bodyPr/>
          <a:lstStyle/>
          <a:p>
            <a:r>
              <a:rPr lang="en-US" b="1" dirty="0" smtClean="0"/>
              <a:t>Bolt-on Versioning: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“Reuse” Relational Databases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580015" y="2216029"/>
            <a:ext cx="11027486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How to Support Compact S</a:t>
            </a:r>
            <a:r>
              <a:rPr lang="en-US" altLang="zh-CN" dirty="0" smtClean="0">
                <a:solidFill>
                  <a:srgbClr val="C00000"/>
                </a:solidFill>
              </a:rPr>
              <a:t>torage?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Data Representation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zh-CN" dirty="0" smtClean="0"/>
          </a:p>
          <a:p>
            <a:r>
              <a:rPr lang="en-US" dirty="0">
                <a:solidFill>
                  <a:srgbClr val="C00000"/>
                </a:solidFill>
              </a:rPr>
              <a:t>How to Support True </a:t>
            </a:r>
            <a:r>
              <a:rPr lang="en-US" dirty="0" smtClean="0">
                <a:solidFill>
                  <a:srgbClr val="C00000"/>
                </a:solidFill>
              </a:rPr>
              <a:t>Collaboration?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</a:t>
            </a:r>
            <a:r>
              <a:rPr lang="en-US" altLang="zh-CN" dirty="0" smtClean="0"/>
              <a:t>llow branching, checkout, commit, merge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How to Support Advanced </a:t>
            </a:r>
            <a:r>
              <a:rPr lang="en-US" dirty="0" smtClean="0">
                <a:solidFill>
                  <a:srgbClr val="C00000"/>
                </a:solidFill>
              </a:rPr>
              <a:t>Querying?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Issue query against versioning provenance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Identify versions satisfying some property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Show aggregate statistics across versions</a:t>
            </a:r>
            <a:endParaRPr lang="en-US" altLang="zh-CN" dirty="0"/>
          </a:p>
          <a:p>
            <a:endParaRPr lang="en-US" sz="3100" dirty="0" smtClean="0">
              <a:solidFill>
                <a:srgbClr val="C0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7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3241" t="2960"/>
          <a:stretch/>
        </p:blipFill>
        <p:spPr>
          <a:xfrm>
            <a:off x="8110123" y="3520467"/>
            <a:ext cx="2324719" cy="81485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278446" y="2185848"/>
            <a:ext cx="2282166" cy="8006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Version Control Commands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7288504" y="2170251"/>
            <a:ext cx="1732284" cy="8006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SQL Commands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447403" y="3510621"/>
            <a:ext cx="3808861" cy="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47403" y="4822668"/>
            <a:ext cx="3808861" cy="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01" y="4870816"/>
            <a:ext cx="827079" cy="8809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28" y="4870816"/>
            <a:ext cx="827079" cy="8809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717" y="4870816"/>
            <a:ext cx="827079" cy="880973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12" idx="2"/>
          </p:cNvCxnSpPr>
          <p:nvPr/>
        </p:nvCxnSpPr>
        <p:spPr>
          <a:xfrm>
            <a:off x="8154646" y="2970911"/>
            <a:ext cx="0" cy="5661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</p:cNvCxnSpPr>
          <p:nvPr/>
        </p:nvCxnSpPr>
        <p:spPr>
          <a:xfrm>
            <a:off x="10419529" y="2986510"/>
            <a:ext cx="0" cy="5241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63603" y="5787951"/>
            <a:ext cx="248112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Unmodified DBMS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148848" y="4291114"/>
            <a:ext cx="2247267" cy="461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Versioning Layer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8714485" y="1627158"/>
            <a:ext cx="935690" cy="461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Client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971538" y="1491833"/>
            <a:ext cx="283820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Issues </a:t>
            </a:r>
            <a:r>
              <a:rPr lang="en-US" altLang="zh-CN" sz="3200" dirty="0" smtClean="0">
                <a:solidFill>
                  <a:schemeClr val="bg1"/>
                </a:solidFill>
              </a:rPr>
              <a:t>to </a:t>
            </a:r>
            <a:r>
              <a:rPr lang="en-US" altLang="zh-CN" sz="2800" dirty="0" smtClean="0">
                <a:solidFill>
                  <a:schemeClr val="bg1"/>
                </a:solidFill>
              </a:rPr>
              <a:t>address: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580015" y="311337"/>
            <a:ext cx="11210366" cy="1325563"/>
          </a:xfrm>
        </p:spPr>
        <p:txBody>
          <a:bodyPr/>
          <a:lstStyle/>
          <a:p>
            <a:r>
              <a:rPr lang="en-US" b="1" dirty="0" smtClean="0"/>
              <a:t>Bolt-on Versioning: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“Reuse” Relational Databases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15" y="311337"/>
            <a:ext cx="11210366" cy="1325563"/>
          </a:xfrm>
        </p:spPr>
        <p:txBody>
          <a:bodyPr/>
          <a:lstStyle/>
          <a:p>
            <a:r>
              <a:rPr lang="en-US" b="1" dirty="0" smtClean="0"/>
              <a:t>Outline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8</a:t>
            </a:fld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27486" cy="4351338"/>
          </a:xfrm>
        </p:spPr>
        <p:txBody>
          <a:bodyPr>
            <a:normAutofit/>
          </a:bodyPr>
          <a:lstStyle/>
          <a:p>
            <a:r>
              <a:rPr lang="en-US" altLang="zh-CN" sz="3200" dirty="0" err="1"/>
              <a:t>Strawman</a:t>
            </a:r>
            <a:r>
              <a:rPr lang="en-US" altLang="zh-CN" sz="3200" dirty="0"/>
              <a:t> Approach</a:t>
            </a:r>
          </a:p>
          <a:p>
            <a:pPr marL="457200" lvl="1" indent="0">
              <a:buNone/>
            </a:pPr>
            <a:endParaRPr lang="en-US" altLang="zh-CN" sz="3200" dirty="0" smtClean="0"/>
          </a:p>
          <a:p>
            <a:r>
              <a:rPr lang="en-US" sz="3200" dirty="0" smtClean="0"/>
              <a:t>Data Representation</a:t>
            </a:r>
          </a:p>
          <a:p>
            <a:endParaRPr lang="en-US" sz="3200" dirty="0"/>
          </a:p>
          <a:p>
            <a:r>
              <a:rPr lang="en-US" sz="3200" dirty="0" smtClean="0"/>
              <a:t>Access/Storage Optimization </a:t>
            </a:r>
          </a:p>
          <a:p>
            <a:endParaRPr lang="en-US" sz="31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15" y="311337"/>
            <a:ext cx="11210366" cy="1325563"/>
          </a:xfrm>
        </p:spPr>
        <p:txBody>
          <a:bodyPr/>
          <a:lstStyle/>
          <a:p>
            <a:r>
              <a:rPr lang="en-US" b="1" dirty="0" err="1" smtClean="0"/>
              <a:t>Strawman</a:t>
            </a:r>
            <a:r>
              <a:rPr lang="en-US" b="1" dirty="0" smtClean="0"/>
              <a:t> Approach</a:t>
            </a:r>
            <a:r>
              <a:rPr lang="en-US" sz="4000" b="1" dirty="0"/>
              <a:t> :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Issues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1280160"/>
            <a:ext cx="12193795" cy="44820"/>
            <a:chOff x="0" y="1269402"/>
            <a:chExt cx="12193795" cy="448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0" y="126940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95" y="1314222"/>
              <a:ext cx="12192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111017"/>
              </p:ext>
            </p:extLst>
          </p:nvPr>
        </p:nvGraphicFramePr>
        <p:xfrm>
          <a:off x="1664057" y="2414900"/>
          <a:ext cx="4308916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938">
                  <a:extLst>
                    <a:ext uri="{9D8B030D-6E8A-4147-A177-3AD203B41FA5}">
                      <a16:colId xmlns="" xmlns:a16="http://schemas.microsoft.com/office/drawing/2014/main" val="3289718748"/>
                    </a:ext>
                  </a:extLst>
                </a:gridCol>
                <a:gridCol w="958938">
                  <a:extLst>
                    <a:ext uri="{9D8B030D-6E8A-4147-A177-3AD203B41FA5}">
                      <a16:colId xmlns="" xmlns:a16="http://schemas.microsoft.com/office/drawing/2014/main" val="1369651013"/>
                    </a:ext>
                  </a:extLst>
                </a:gridCol>
                <a:gridCol w="958938">
                  <a:extLst>
                    <a:ext uri="{9D8B030D-6E8A-4147-A177-3AD203B41FA5}">
                      <a16:colId xmlns="" xmlns:a16="http://schemas.microsoft.com/office/drawing/2014/main" val="3576401344"/>
                    </a:ext>
                  </a:extLst>
                </a:gridCol>
                <a:gridCol w="958938">
                  <a:extLst>
                    <a:ext uri="{9D8B030D-6E8A-4147-A177-3AD203B41FA5}">
                      <a16:colId xmlns="" xmlns:a16="http://schemas.microsoft.com/office/drawing/2014/main" val="2188335039"/>
                    </a:ext>
                  </a:extLst>
                </a:gridCol>
                <a:gridCol w="473164">
                  <a:extLst>
                    <a:ext uri="{9D8B030D-6E8A-4147-A177-3AD203B41FA5}">
                      <a16:colId xmlns="" xmlns:a16="http://schemas.microsoft.com/office/drawing/2014/main" val="3954111251"/>
                    </a:ext>
                  </a:extLst>
                </a:gridCol>
              </a:tblGrid>
              <a:tr h="31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Neighborhood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Cooccurrence</a:t>
                      </a:r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11138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1955150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072219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1644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762037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6620054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ENSP3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9453768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374052"/>
                  </a:ext>
                </a:extLst>
              </a:tr>
              <a:tr h="3117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ENSP5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6492738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596698" y="2575456"/>
            <a:ext cx="2170456" cy="402701"/>
            <a:chOff x="189451" y="1700635"/>
            <a:chExt cx="2170456" cy="402701"/>
          </a:xfrm>
        </p:grpSpPr>
        <p:sp>
          <p:nvSpPr>
            <p:cNvPr id="20" name="TextBox 19"/>
            <p:cNvSpPr txBox="1"/>
            <p:nvPr/>
          </p:nvSpPr>
          <p:spPr>
            <a:xfrm>
              <a:off x="189451" y="1703226"/>
              <a:ext cx="1286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Protein1</a:t>
              </a:r>
              <a:endParaRPr lang="en-US" sz="2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50233" y="1700635"/>
              <a:ext cx="1209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Protein2</a:t>
              </a:r>
              <a:endParaRPr lang="en-US" sz="22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73595" y="2575456"/>
            <a:ext cx="67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5"/>
                </a:solidFill>
              </a:rPr>
              <a:t>VID</a:t>
            </a:r>
            <a:endParaRPr lang="en-US" sz="22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015" y="1636900"/>
            <a:ext cx="6476999" cy="523220"/>
          </a:xfrm>
          <a:prstGeom prst="rect">
            <a:avLst/>
          </a:prstGeom>
          <a:noFill/>
          <a:ln w="158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Augment each tuple with a version ID (VID)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55411" y="3115869"/>
            <a:ext cx="5267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1. Storage is Huge</a:t>
            </a:r>
          </a:p>
          <a:p>
            <a:pPr algn="ctr"/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Optimized Representation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CCE-2625-4AB5-8C1A-2BB9559D5087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26938" y="2421221"/>
            <a:ext cx="1985682" cy="5747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Two Issues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9236118" y="3707465"/>
            <a:ext cx="367323" cy="386143"/>
          </a:xfrm>
          <a:prstGeom prst="downArrow">
            <a:avLst/>
          </a:prstGeom>
          <a:solidFill>
            <a:srgbClr val="E3A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86721" y="4522680"/>
            <a:ext cx="4866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 2. Checkout is Costly</a:t>
            </a:r>
          </a:p>
          <a:p>
            <a:pPr algn="ctr"/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Partition Scheme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9236118" y="5022107"/>
            <a:ext cx="367323" cy="386143"/>
          </a:xfrm>
          <a:prstGeom prst="downArrow">
            <a:avLst/>
          </a:prstGeom>
          <a:solidFill>
            <a:srgbClr val="E3A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rgbClr val="C00000"/>
          </a:solidFill>
          <a:prstDash val="sysDot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13379</TotalTime>
  <Words>2526</Words>
  <Application>Microsoft Macintosh PowerPoint</Application>
  <PresentationFormat>Widescreen</PresentationFormat>
  <Paragraphs>944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Cambria Math</vt:lpstr>
      <vt:lpstr>Wingdings</vt:lpstr>
      <vt:lpstr>等线</vt:lpstr>
      <vt:lpstr>等线 Light</vt:lpstr>
      <vt:lpstr>Office Theme</vt:lpstr>
      <vt:lpstr>OrpheusDB: Bolt-on Versioning for Relational Databases</vt:lpstr>
      <vt:lpstr>Motivation: Dataset Versioning</vt:lpstr>
      <vt:lpstr>Motivation: Example from Biological Domain</vt:lpstr>
      <vt:lpstr>Versioned Dataset Management In the Wild</vt:lpstr>
      <vt:lpstr>Existing Management Systems: Alternatives </vt:lpstr>
      <vt:lpstr>Bolt-on Versioning: “Reuse” Relational Databases</vt:lpstr>
      <vt:lpstr>Bolt-on Versioning: “Reuse” Relational Databases</vt:lpstr>
      <vt:lpstr>Outline</vt:lpstr>
      <vt:lpstr>Strawman Approach : Issues</vt:lpstr>
      <vt:lpstr>Outline</vt:lpstr>
      <vt:lpstr>Data Representation: Alternatives</vt:lpstr>
      <vt:lpstr>Data Representation: Alternatives</vt:lpstr>
      <vt:lpstr>Data Representation: Alternatives</vt:lpstr>
      <vt:lpstr>Outline</vt:lpstr>
      <vt:lpstr>Access and Storage Trade Off: Partitioning</vt:lpstr>
      <vt:lpstr>Access and Storage Trade Off: Partitioning</vt:lpstr>
      <vt:lpstr>Access and Storage Trade Off: Cost Model</vt:lpstr>
      <vt:lpstr>Access and Storage Trade Off: Two Extremes</vt:lpstr>
      <vt:lpstr>Access and Storage Trade Off: Two Extremes</vt:lpstr>
      <vt:lpstr>Partitioning: LyreSplit</vt:lpstr>
      <vt:lpstr>Partitioning: High-level Idea of LyreSplit</vt:lpstr>
      <vt:lpstr>Partitioning: LyreSplit Illustration</vt:lpstr>
      <vt:lpstr>Partitioning: Experimental Setting</vt:lpstr>
      <vt:lpstr>Comparison of Partitioning Algorithms: Effectiveness</vt:lpstr>
      <vt:lpstr>PowerPoint Presentation</vt:lpstr>
      <vt:lpstr>Benefits of Partitioning: Storage vs. Access </vt:lpstr>
      <vt:lpstr>PowerPoint Presentation</vt:lpstr>
      <vt:lpstr>PowerPoint Presentation</vt:lpstr>
      <vt:lpstr>Proposal: “Reuse” Relational Database</vt:lpstr>
      <vt:lpstr>Data Representation: Performance Comparison</vt:lpstr>
      <vt:lpstr>Access and Storage Trade Off: Dataset</vt:lpstr>
      <vt:lpstr>Access and Storage Trade Off: Formulation</vt:lpstr>
      <vt:lpstr>Access and Storage Trade Off: Two Extremes</vt:lpstr>
      <vt:lpstr>Partitioning: LyreSplit Illustration</vt:lpstr>
      <vt:lpstr>Partitioning: LyreSplit Illustration</vt:lpstr>
      <vt:lpstr>Partitioning: LyreSplit Illustration</vt:lpstr>
    </vt:vector>
  </TitlesOfParts>
  <Company>MSRSuppDeploy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Silu Huang</dc:creator>
  <cp:lastModifiedBy>Xu, Liqi</cp:lastModifiedBy>
  <cp:revision>855</cp:revision>
  <cp:lastPrinted>2017-08-25T23:56:35Z</cp:lastPrinted>
  <dcterms:created xsi:type="dcterms:W3CDTF">2017-08-01T03:05:30Z</dcterms:created>
  <dcterms:modified xsi:type="dcterms:W3CDTF">2017-12-04T00:09:53Z</dcterms:modified>
</cp:coreProperties>
</file>